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62" r:id="rId4"/>
    <p:sldMasterId id="2147483664" r:id="rId5"/>
    <p:sldMasterId id="2147483677" r:id="rId6"/>
    <p:sldMasterId id="2147483689" r:id="rId7"/>
    <p:sldMasterId id="2147483693" r:id="rId8"/>
    <p:sldMasterId id="2147483695" r:id="rId9"/>
    <p:sldMasterId id="2147483697" r:id="rId10"/>
    <p:sldMasterId id="2147483699" r:id="rId11"/>
    <p:sldMasterId id="2147483711" r:id="rId12"/>
  </p:sldMasterIdLst>
  <p:notesMasterIdLst>
    <p:notesMasterId r:id="rId41"/>
  </p:notesMasterIdLst>
  <p:sldIdLst>
    <p:sldId id="256" r:id="rId13"/>
    <p:sldId id="258" r:id="rId14"/>
    <p:sldId id="280" r:id="rId15"/>
    <p:sldId id="281" r:id="rId16"/>
    <p:sldId id="260" r:id="rId17"/>
    <p:sldId id="262" r:id="rId18"/>
    <p:sldId id="282" r:id="rId19"/>
    <p:sldId id="283" r:id="rId20"/>
    <p:sldId id="284" r:id="rId21"/>
    <p:sldId id="285" r:id="rId22"/>
    <p:sldId id="266" r:id="rId23"/>
    <p:sldId id="286" r:id="rId24"/>
    <p:sldId id="267" r:id="rId25"/>
    <p:sldId id="268" r:id="rId26"/>
    <p:sldId id="269" r:id="rId27"/>
    <p:sldId id="261" r:id="rId28"/>
    <p:sldId id="270" r:id="rId29"/>
    <p:sldId id="271" r:id="rId30"/>
    <p:sldId id="272" r:id="rId31"/>
    <p:sldId id="273" r:id="rId32"/>
    <p:sldId id="274" r:id="rId33"/>
    <p:sldId id="275" r:id="rId34"/>
    <p:sldId id="259" r:id="rId35"/>
    <p:sldId id="276" r:id="rId36"/>
    <p:sldId id="277" r:id="rId37"/>
    <p:sldId id="278" r:id="rId38"/>
    <p:sldId id="263" r:id="rId39"/>
    <p:sldId id="27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E5CD8-078F-4590-BF9C-A341A294A01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/>
        </a:p>
      </dgm:t>
    </dgm:pt>
    <dgm:pt modelId="{1E4D3931-0DBD-4211-A24A-6AF364284B1E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/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Calibration issues</a:t>
          </a: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/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/>
        </a:p>
      </dgm:t>
    </dgm:pt>
    <dgm:pt modelId="{AA046201-5C4D-445E-BF0B-5C6D2B0A1945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/>
        </a:p>
      </dgm:t>
    </dgm:pt>
    <dgm:pt modelId="{C59269D0-92A5-481C-BA64-727AFB0DD545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gas issues</a:t>
          </a: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/>
        </a:p>
      </dgm:t>
    </dgm:pt>
    <dgm:pt modelId="{D1776C8F-2B10-4075-8DF7-7F65AB725ED5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/>
        </a:p>
      </dgm:t>
    </dgm:pt>
    <dgm:pt modelId="{6BE4E373-0656-4EDC-821E-BE09C952B1F6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Interference issues</a:t>
          </a: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</dgm:pt>
    <dgm:pt modelId="{5ACAA866-A8A8-4183-97B5-CEEAB1525C60}" type="pres">
      <dgm:prSet presAssocID="{40767EFF-7D52-4469-ACEE-7D28E67337E2}" presName="sp" presStyleCnt="0"/>
      <dgm:spPr/>
    </dgm:pt>
    <dgm:pt modelId="{477213BE-9E91-4950-8451-7F60796F47F4}" type="pres">
      <dgm:prSet presAssocID="{D1776C8F-2B10-4075-8DF7-7F65AB725ED5}" presName="linNode" presStyleCnt="0"/>
      <dgm:spPr/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18DF7E41-25F1-4E24-BE98-6A9A720E1A34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EFC2B841-4EB3-4955-A195-881B8D9B9426}" type="presOf" srcId="{AA046201-5C4D-445E-BF0B-5C6D2B0A1945}" destId="{C04276DC-EE64-470A-B8BC-09067B8045FA}" srcOrd="0" destOrd="0" presId="urn:microsoft.com/office/officeart/2005/8/layout/vList5"/>
    <dgm:cxn modelId="{D2274856-B5EA-430A-B030-FB0911A13143}" type="presOf" srcId="{F6FEADD9-F67D-41F5-BA4C-3C84956E7F46}" destId="{AAE7A1E6-6847-453D-B55B-8A82BF138C1D}" srcOrd="0" destOrd="0" presId="urn:microsoft.com/office/officeart/2005/8/layout/vList5"/>
    <dgm:cxn modelId="{0027C456-B98E-4431-902F-442F6EBC8E2B}" type="presOf" srcId="{1E4D3931-0DBD-4211-A24A-6AF364284B1E}" destId="{D54B1729-BC98-42C1-9C6C-D65DCBA4358F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48E1DFB1-F9EC-4958-829A-8954406A86EC}" type="presOf" srcId="{6BE4E373-0656-4EDC-821E-BE09C952B1F6}" destId="{C7C3E6FD-D83F-4BDA-907E-B5EE041DA931}" srcOrd="0" destOrd="0" presId="urn:microsoft.com/office/officeart/2005/8/layout/vList5"/>
    <dgm:cxn modelId="{94B126CC-8E70-46EC-9470-F9EBF8EE62BB}" type="presOf" srcId="{74EE5CD8-078F-4590-BF9C-A341A294A016}" destId="{7E429971-BC57-430F-BB25-C0574E5E39E3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F355D9E1-BB31-4023-AF34-1E155AAD8A50}" type="presOf" srcId="{D1776C8F-2B10-4075-8DF7-7F65AB725ED5}" destId="{F5034101-5B7D-4FE7-B47A-5A48CF39606B}" srcOrd="0" destOrd="0" presId="urn:microsoft.com/office/officeart/2005/8/layout/vList5"/>
    <dgm:cxn modelId="{3726C54C-AD28-453D-A51A-32D268A04E89}" type="presParOf" srcId="{AAE7A1E6-6847-453D-B55B-8A82BF138C1D}" destId="{C4407577-18A2-46E0-8805-2838042EB67A}" srcOrd="0" destOrd="0" presId="urn:microsoft.com/office/officeart/2005/8/layout/vList5"/>
    <dgm:cxn modelId="{0848C7D5-8F93-4D9A-8B75-02AE7714B6CC}" type="presParOf" srcId="{C4407577-18A2-46E0-8805-2838042EB67A}" destId="{7E429971-BC57-430F-BB25-C0574E5E39E3}" srcOrd="0" destOrd="0" presId="urn:microsoft.com/office/officeart/2005/8/layout/vList5"/>
    <dgm:cxn modelId="{F8D69E02-CB5B-4217-9B09-08D2F591E2BF}" type="presParOf" srcId="{C4407577-18A2-46E0-8805-2838042EB67A}" destId="{D54B1729-BC98-42C1-9C6C-D65DCBA4358F}" srcOrd="1" destOrd="0" presId="urn:microsoft.com/office/officeart/2005/8/layout/vList5"/>
    <dgm:cxn modelId="{4972CAB3-435D-4274-BB3C-1D4C9001DABE}" type="presParOf" srcId="{AAE7A1E6-6847-453D-B55B-8A82BF138C1D}" destId="{AB8574CC-D4F2-4555-AEE3-F4EE58B11D03}" srcOrd="1" destOrd="0" presId="urn:microsoft.com/office/officeart/2005/8/layout/vList5"/>
    <dgm:cxn modelId="{9E8FBDC6-3D95-4764-900D-080763BFC079}" type="presParOf" srcId="{AAE7A1E6-6847-453D-B55B-8A82BF138C1D}" destId="{85B8F607-FDD8-476A-ADBE-E1250824F294}" srcOrd="2" destOrd="0" presId="urn:microsoft.com/office/officeart/2005/8/layout/vList5"/>
    <dgm:cxn modelId="{530049F7-AC27-4EA9-8DAB-9518921D488F}" type="presParOf" srcId="{85B8F607-FDD8-476A-ADBE-E1250824F294}" destId="{C04276DC-EE64-470A-B8BC-09067B8045FA}" srcOrd="0" destOrd="0" presId="urn:microsoft.com/office/officeart/2005/8/layout/vList5"/>
    <dgm:cxn modelId="{7D7F51F3-66CF-430E-8126-4AFDE1241BD7}" type="presParOf" srcId="{85B8F607-FDD8-476A-ADBE-E1250824F294}" destId="{B37A5355-225B-4C6F-AED7-6C620F99EECC}" srcOrd="1" destOrd="0" presId="urn:microsoft.com/office/officeart/2005/8/layout/vList5"/>
    <dgm:cxn modelId="{25DDBD32-DCEF-4004-B6F6-216CA40298F2}" type="presParOf" srcId="{AAE7A1E6-6847-453D-B55B-8A82BF138C1D}" destId="{5ACAA866-A8A8-4183-97B5-CEEAB1525C60}" srcOrd="3" destOrd="0" presId="urn:microsoft.com/office/officeart/2005/8/layout/vList5"/>
    <dgm:cxn modelId="{068F0C5B-7C96-4B90-963E-C7AB72678378}" type="presParOf" srcId="{AAE7A1E6-6847-453D-B55B-8A82BF138C1D}" destId="{477213BE-9E91-4950-8451-7F60796F47F4}" srcOrd="4" destOrd="0" presId="urn:microsoft.com/office/officeart/2005/8/layout/vList5"/>
    <dgm:cxn modelId="{8DB87EF9-B75F-4206-A422-64A64F790FED}" type="presParOf" srcId="{477213BE-9E91-4950-8451-7F60796F47F4}" destId="{F5034101-5B7D-4FE7-B47A-5A48CF39606B}" srcOrd="0" destOrd="0" presId="urn:microsoft.com/office/officeart/2005/8/layout/vList5"/>
    <dgm:cxn modelId="{66F232A1-F7A8-4449-814F-9949D2C16FB2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1" indent="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Calibration issues</a:t>
          </a: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>
                  <a:lumMod val="75000"/>
                </a:schemeClr>
              </a:solidFill>
            </a:rPr>
            <a:t>1</a:t>
          </a:r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gas issues</a:t>
          </a: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>
                  <a:lumMod val="75000"/>
                </a:schemeClr>
              </a:solidFill>
            </a:rPr>
            <a:t>2</a:t>
          </a:r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Interference issues</a:t>
          </a: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>
                  <a:lumMod val="75000"/>
                </a:schemeClr>
              </a:solidFill>
            </a:rPr>
            <a:t>3</a:t>
          </a:r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A245-3646-4658-9813-BBED3E30692C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8EBA3-FB87-417C-8885-2F70186A7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EBA3-FB87-417C-8885-2F70186A7F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Transparent light</a:t>
            </a:r>
            <a:r>
              <a:rPr lang="en-US" sz="1400" b="1" baseline="0" dirty="0"/>
              <a:t> effect</a:t>
            </a:r>
            <a:endParaRPr lang="en-US" sz="1400" b="1" dirty="0"/>
          </a:p>
          <a:p>
            <a:r>
              <a:rPr lang="en-US" sz="1400" dirty="0"/>
              <a:t>(Basic)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one of the shapes </a:t>
            </a:r>
            <a:r>
              <a:rPr lang="en-US" sz="1200" baseline="0" dirty="0"/>
              <a:t>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Shapes</a:t>
            </a:r>
            <a:r>
              <a:rPr lang="en-US" sz="1200" baseline="0" dirty="0"/>
              <a:t>, and then under </a:t>
            </a:r>
            <a:r>
              <a:rPr lang="en-US" sz="1200" b="1" baseline="0" dirty="0"/>
              <a:t>Basic Shapes </a:t>
            </a:r>
            <a:r>
              <a:rPr lang="en-US" sz="1200" baseline="0" dirty="0"/>
              <a:t>click </a:t>
            </a:r>
            <a:r>
              <a:rPr lang="en-US" sz="1200" b="1" baseline="0" dirty="0"/>
              <a:t>Oval</a:t>
            </a:r>
            <a:r>
              <a:rPr lang="en-US" sz="1200" baseline="0" dirty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bottom right corner of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 l</a:t>
            </a:r>
            <a:r>
              <a:rPr lang="en-US" sz="1200" dirty="0"/>
              <a:t>auncher. 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Line Color </a:t>
            </a:r>
            <a:r>
              <a:rPr lang="en-US" sz="1200" baseline="0" dirty="0"/>
              <a:t>in the left pane, and then select </a:t>
            </a:r>
            <a:r>
              <a:rPr lang="en-US" sz="1200" b="1" baseline="0" dirty="0"/>
              <a:t>No line </a:t>
            </a:r>
            <a:r>
              <a:rPr lang="en-US" sz="1200" baseline="0" dirty="0"/>
              <a:t>in the </a:t>
            </a:r>
            <a:r>
              <a:rPr lang="en-US" sz="1200" b="1" baseline="0" dirty="0"/>
              <a:t>Line Color </a:t>
            </a:r>
            <a:r>
              <a:rPr lang="en-US" sz="1200" baseline="0" dirty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Also 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Fill</a:t>
            </a:r>
            <a:r>
              <a:rPr lang="en-US" sz="1200" baseline="0" dirty="0"/>
              <a:t> in the left pane, select </a:t>
            </a:r>
            <a:r>
              <a:rPr lang="en-US" sz="1200" b="1" baseline="0" dirty="0"/>
              <a:t>Gradient fill </a:t>
            </a:r>
            <a:r>
              <a:rPr lang="en-US" sz="1200" baseline="0" dirty="0"/>
              <a:t>in the </a:t>
            </a:r>
            <a:r>
              <a:rPr lang="en-US" sz="1200" b="1" baseline="0" dirty="0"/>
              <a:t>Fill</a:t>
            </a:r>
            <a:r>
              <a:rPr lang="en-US" sz="1200" baseline="0" dirty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Shape Effects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Soft Edges</a:t>
            </a:r>
            <a:r>
              <a:rPr lang="en-US" sz="1200" baseline="0" dirty="0"/>
              <a:t>, and then click </a:t>
            </a:r>
            <a:r>
              <a:rPr lang="en-US" sz="1200" b="1" baseline="0" dirty="0"/>
              <a:t>10 Point</a:t>
            </a:r>
            <a:r>
              <a:rPr lang="en-US" sz="120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/>
          </a:p>
          <a:p>
            <a:endParaRPr lang="en-US" sz="1200" dirty="0"/>
          </a:p>
          <a:p>
            <a:r>
              <a:rPr lang="en-US" sz="1200" dirty="0"/>
              <a:t>To reproduce the other shapes</a:t>
            </a:r>
            <a:r>
              <a:rPr lang="en-US" sz="1200" baseline="0" dirty="0"/>
              <a:t> </a:t>
            </a:r>
            <a:r>
              <a:rPr lang="en-US" sz="1200" dirty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</a:t>
            </a:r>
            <a:r>
              <a:rPr lang="en-US" sz="1200" baseline="0" dirty="0"/>
              <a:t> the circle on the slide.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Clipboard</a:t>
            </a:r>
            <a:r>
              <a:rPr lang="en-US" sz="1200" baseline="0" dirty="0"/>
              <a:t> group, click the arrow under </a:t>
            </a:r>
            <a:r>
              <a:rPr lang="en-US" sz="1200" b="1" baseline="0" dirty="0"/>
              <a:t>Paste</a:t>
            </a:r>
            <a:r>
              <a:rPr lang="en-US" sz="1200" baseline="0" dirty="0"/>
              <a:t>, and then click </a:t>
            </a:r>
            <a:r>
              <a:rPr lang="en-US" sz="1200" b="1" baseline="0" dirty="0"/>
              <a:t>Duplicate</a:t>
            </a:r>
            <a:r>
              <a:rPr lang="en-US" sz="1200" baseline="0" dirty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/>
          </a:p>
          <a:p>
            <a:pPr marL="228600" indent="-228600">
              <a:buFont typeface="+mj-lt"/>
              <a:buAutoNum type="arabicPeriod"/>
            </a:pPr>
            <a:endParaRPr lang="en-US" sz="1200" baseline="0" dirty="0"/>
          </a:p>
          <a:p>
            <a:pPr marL="228600" indent="-228600">
              <a:buFontTx/>
              <a:buNone/>
            </a:pPr>
            <a:r>
              <a:rPr lang="en-US" sz="1200" baseline="0" dirty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shape.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bottom right corner of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the </a:t>
            </a:r>
            <a:r>
              <a:rPr lang="en-US" sz="1200" b="1" dirty="0"/>
              <a:t>Format Shape</a:t>
            </a:r>
            <a:r>
              <a:rPr lang="en-US" sz="1200" dirty="0"/>
              <a:t> dialog</a:t>
            </a:r>
            <a:r>
              <a:rPr lang="en-US" sz="1200" baseline="0" dirty="0"/>
              <a:t> box l</a:t>
            </a:r>
            <a:r>
              <a:rPr lang="en-US" sz="1200" dirty="0"/>
              <a:t>auncher.</a:t>
            </a:r>
            <a:r>
              <a:rPr lang="en-US" sz="1200" baseline="0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Fill</a:t>
            </a:r>
            <a:r>
              <a:rPr lang="en-US" sz="1200" baseline="0" dirty="0"/>
              <a:t> in the left pane, and then select </a:t>
            </a:r>
            <a:r>
              <a:rPr lang="en-US" sz="1200" b="1" baseline="0" dirty="0"/>
              <a:t>Gradient fill </a:t>
            </a:r>
            <a:r>
              <a:rPr lang="en-US" sz="1200" baseline="0" dirty="0"/>
              <a:t>in the </a:t>
            </a:r>
            <a:r>
              <a:rPr lang="en-US" sz="1200" b="1" baseline="0" dirty="0"/>
              <a:t>Fill </a:t>
            </a:r>
            <a:r>
              <a:rPr lang="en-US" sz="1200" baseline="0" dirty="0"/>
              <a:t>pane.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list,</a:t>
            </a:r>
            <a:r>
              <a:rPr lang="en-US" sz="1200" baseline="0" dirty="0"/>
              <a:t>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second circle from the left, do not change the </a:t>
            </a:r>
            <a:r>
              <a:rPr lang="en-US" sz="1200" b="1" baseline="0" dirty="0"/>
              <a:t>Gradient stops </a:t>
            </a:r>
            <a:r>
              <a:rPr lang="en-US" sz="1200" baseline="0" dirty="0"/>
              <a:t>settings in the </a:t>
            </a:r>
            <a:r>
              <a:rPr lang="en-US" sz="1200" b="1" baseline="0" dirty="0"/>
              <a:t>Format Shape </a:t>
            </a:r>
            <a:r>
              <a:rPr lang="en-US" sz="1200" baseline="0" dirty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227</a:t>
            </a:r>
            <a:r>
              <a:rPr lang="en-US" sz="1200" dirty="0"/>
              <a:t>, Green: </a:t>
            </a:r>
            <a:r>
              <a:rPr lang="en-US" sz="1200" b="1" dirty="0"/>
              <a:t>209</a:t>
            </a:r>
            <a:r>
              <a:rPr lang="en-US" sz="1200" dirty="0"/>
              <a:t>, Blue: </a:t>
            </a:r>
            <a:r>
              <a:rPr lang="en-US" sz="1200" b="1" dirty="0"/>
              <a:t>143</a:t>
            </a:r>
            <a:r>
              <a:rPr lang="en-US" sz="1200" dirty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223</a:t>
            </a:r>
            <a:r>
              <a:rPr lang="en-US" sz="1200" dirty="0"/>
              <a:t>, Green: </a:t>
            </a:r>
            <a:r>
              <a:rPr lang="en-US" sz="1200" b="1" dirty="0"/>
              <a:t>205</a:t>
            </a:r>
            <a:r>
              <a:rPr lang="en-US" sz="1200" dirty="0"/>
              <a:t>, Blue: </a:t>
            </a:r>
            <a:r>
              <a:rPr lang="en-US" sz="1200" b="1" dirty="0"/>
              <a:t>75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214</a:t>
            </a:r>
            <a:r>
              <a:rPr lang="en-US" sz="1200" dirty="0"/>
              <a:t>, Green: </a:t>
            </a:r>
            <a:r>
              <a:rPr lang="en-US" sz="1200" b="1" dirty="0"/>
              <a:t>195</a:t>
            </a:r>
            <a:r>
              <a:rPr lang="en-US" sz="1200" dirty="0"/>
              <a:t>, Blue: </a:t>
            </a:r>
            <a:r>
              <a:rPr lang="en-US" sz="1200" b="1" dirty="0"/>
              <a:t>84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eighth circle from the left, do not change the </a:t>
            </a:r>
            <a:r>
              <a:rPr lang="en-US" sz="1200" b="1" baseline="0" dirty="0"/>
              <a:t>Gradient stops </a:t>
            </a:r>
            <a:r>
              <a:rPr lang="en-US" sz="1200" baseline="0" dirty="0"/>
              <a:t>settings in the </a:t>
            </a:r>
            <a:r>
              <a:rPr lang="en-US" sz="1200" b="1" baseline="0" dirty="0"/>
              <a:t>Format Shape </a:t>
            </a:r>
            <a:r>
              <a:rPr lang="en-US" sz="1200" baseline="0" dirty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227</a:t>
            </a:r>
            <a:r>
              <a:rPr lang="en-US" sz="1200" dirty="0"/>
              <a:t>, Green: </a:t>
            </a:r>
            <a:r>
              <a:rPr lang="en-US" sz="1200" b="1" dirty="0"/>
              <a:t>209</a:t>
            </a:r>
            <a:r>
              <a:rPr lang="en-US" sz="1200" dirty="0"/>
              <a:t>, Blue: </a:t>
            </a:r>
            <a:r>
              <a:rPr lang="en-US" sz="1200" b="1" dirty="0"/>
              <a:t>143</a:t>
            </a:r>
            <a:r>
              <a:rPr lang="en-US" sz="1200" dirty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223</a:t>
            </a:r>
            <a:r>
              <a:rPr lang="en-US" sz="1200" dirty="0"/>
              <a:t>, Green: </a:t>
            </a:r>
            <a:r>
              <a:rPr lang="en-US" sz="1200" b="1" dirty="0"/>
              <a:t>205</a:t>
            </a:r>
            <a:r>
              <a:rPr lang="en-US" sz="1200" dirty="0"/>
              <a:t>, Blue: </a:t>
            </a:r>
            <a:r>
              <a:rPr lang="en-US" sz="1200" b="1" dirty="0"/>
              <a:t>75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214</a:t>
            </a:r>
            <a:r>
              <a:rPr lang="en-US" sz="1200" dirty="0"/>
              <a:t>, Green: </a:t>
            </a:r>
            <a:r>
              <a:rPr lang="en-US" sz="1200" b="1" dirty="0"/>
              <a:t>195</a:t>
            </a:r>
            <a:r>
              <a:rPr lang="en-US" sz="1200" dirty="0"/>
              <a:t>, Blue: </a:t>
            </a:r>
            <a:r>
              <a:rPr lang="en-US" sz="1200" b="1" dirty="0"/>
              <a:t>84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endParaRPr lang="en-US" sz="1200" b="1" dirty="0"/>
          </a:p>
          <a:p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/>
              <a:t>, Green: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/>
              <a:t>, Blue: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Transparent light</a:t>
            </a:r>
            <a:r>
              <a:rPr lang="en-US" sz="1400" b="1" baseline="0" dirty="0"/>
              <a:t> effect</a:t>
            </a:r>
            <a:endParaRPr lang="en-US" sz="1400" b="1" dirty="0"/>
          </a:p>
          <a:p>
            <a:r>
              <a:rPr lang="en-US" sz="1400" dirty="0"/>
              <a:t>(Basic)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one of the shapes </a:t>
            </a:r>
            <a:r>
              <a:rPr lang="en-US" sz="1200" baseline="0" dirty="0"/>
              <a:t>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Shapes</a:t>
            </a:r>
            <a:r>
              <a:rPr lang="en-US" sz="1200" baseline="0" dirty="0"/>
              <a:t>, and then under </a:t>
            </a:r>
            <a:r>
              <a:rPr lang="en-US" sz="1200" b="1" baseline="0" dirty="0"/>
              <a:t>Basic Shapes </a:t>
            </a:r>
            <a:r>
              <a:rPr lang="en-US" sz="1200" baseline="0" dirty="0"/>
              <a:t>click </a:t>
            </a:r>
            <a:r>
              <a:rPr lang="en-US" sz="1200" b="1" baseline="0" dirty="0"/>
              <a:t>Oval</a:t>
            </a:r>
            <a:r>
              <a:rPr lang="en-US" sz="1200" baseline="0" dirty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bottom right corner of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 l</a:t>
            </a:r>
            <a:r>
              <a:rPr lang="en-US" sz="1200" dirty="0"/>
              <a:t>auncher. 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Line Color </a:t>
            </a:r>
            <a:r>
              <a:rPr lang="en-US" sz="1200" baseline="0" dirty="0"/>
              <a:t>in the left pane, and then select </a:t>
            </a:r>
            <a:r>
              <a:rPr lang="en-US" sz="1200" b="1" baseline="0" dirty="0"/>
              <a:t>No line </a:t>
            </a:r>
            <a:r>
              <a:rPr lang="en-US" sz="1200" baseline="0" dirty="0"/>
              <a:t>in the </a:t>
            </a:r>
            <a:r>
              <a:rPr lang="en-US" sz="1200" b="1" baseline="0" dirty="0"/>
              <a:t>Line Color </a:t>
            </a:r>
            <a:r>
              <a:rPr lang="en-US" sz="1200" baseline="0" dirty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Also 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Fill</a:t>
            </a:r>
            <a:r>
              <a:rPr lang="en-US" sz="1200" baseline="0" dirty="0"/>
              <a:t> in the left pane, select </a:t>
            </a:r>
            <a:r>
              <a:rPr lang="en-US" sz="1200" b="1" baseline="0" dirty="0"/>
              <a:t>Gradient fill </a:t>
            </a:r>
            <a:r>
              <a:rPr lang="en-US" sz="1200" baseline="0" dirty="0"/>
              <a:t>in the </a:t>
            </a:r>
            <a:r>
              <a:rPr lang="en-US" sz="1200" b="1" baseline="0" dirty="0"/>
              <a:t>Fill</a:t>
            </a:r>
            <a:r>
              <a:rPr lang="en-US" sz="1200" baseline="0" dirty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Shape Effects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Soft Edges</a:t>
            </a:r>
            <a:r>
              <a:rPr lang="en-US" sz="1200" baseline="0" dirty="0"/>
              <a:t>, and then click </a:t>
            </a:r>
            <a:r>
              <a:rPr lang="en-US" sz="1200" b="1" baseline="0" dirty="0"/>
              <a:t>10 Point</a:t>
            </a:r>
            <a:r>
              <a:rPr lang="en-US" sz="120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/>
          </a:p>
          <a:p>
            <a:endParaRPr lang="en-US" sz="1200" dirty="0"/>
          </a:p>
          <a:p>
            <a:r>
              <a:rPr lang="en-US" sz="1200" dirty="0"/>
              <a:t>To reproduce the other shapes</a:t>
            </a:r>
            <a:r>
              <a:rPr lang="en-US" sz="1200" baseline="0" dirty="0"/>
              <a:t> </a:t>
            </a:r>
            <a:r>
              <a:rPr lang="en-US" sz="1200" dirty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</a:t>
            </a:r>
            <a:r>
              <a:rPr lang="en-US" sz="1200" baseline="0" dirty="0"/>
              <a:t> the circle on the slide.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Clipboard</a:t>
            </a:r>
            <a:r>
              <a:rPr lang="en-US" sz="1200" baseline="0" dirty="0"/>
              <a:t> group, click the arrow under </a:t>
            </a:r>
            <a:r>
              <a:rPr lang="en-US" sz="1200" b="1" baseline="0" dirty="0"/>
              <a:t>Paste</a:t>
            </a:r>
            <a:r>
              <a:rPr lang="en-US" sz="1200" baseline="0" dirty="0"/>
              <a:t>, and then click </a:t>
            </a:r>
            <a:r>
              <a:rPr lang="en-US" sz="1200" b="1" baseline="0" dirty="0"/>
              <a:t>Duplicate</a:t>
            </a:r>
            <a:r>
              <a:rPr lang="en-US" sz="1200" baseline="0" dirty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/>
          </a:p>
          <a:p>
            <a:pPr marL="228600" indent="-228600">
              <a:buFont typeface="+mj-lt"/>
              <a:buAutoNum type="arabicPeriod"/>
            </a:pPr>
            <a:endParaRPr lang="en-US" sz="1200" baseline="0" dirty="0"/>
          </a:p>
          <a:p>
            <a:pPr marL="228600" indent="-228600">
              <a:buFontTx/>
              <a:buNone/>
            </a:pPr>
            <a:r>
              <a:rPr lang="en-US" sz="1200" baseline="0" dirty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shape.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bottom right corner of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the </a:t>
            </a:r>
            <a:r>
              <a:rPr lang="en-US" sz="1200" b="1" dirty="0"/>
              <a:t>Format Shape</a:t>
            </a:r>
            <a:r>
              <a:rPr lang="en-US" sz="1200" dirty="0"/>
              <a:t> dialog</a:t>
            </a:r>
            <a:r>
              <a:rPr lang="en-US" sz="1200" baseline="0" dirty="0"/>
              <a:t> box l</a:t>
            </a:r>
            <a:r>
              <a:rPr lang="en-US" sz="1200" dirty="0"/>
              <a:t>auncher.</a:t>
            </a:r>
            <a:r>
              <a:rPr lang="en-US" sz="1200" baseline="0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Fill</a:t>
            </a:r>
            <a:r>
              <a:rPr lang="en-US" sz="1200" baseline="0" dirty="0"/>
              <a:t> in the left pane, and then select </a:t>
            </a:r>
            <a:r>
              <a:rPr lang="en-US" sz="1200" b="1" baseline="0" dirty="0"/>
              <a:t>Gradient fill </a:t>
            </a:r>
            <a:r>
              <a:rPr lang="en-US" sz="1200" baseline="0" dirty="0"/>
              <a:t>in the </a:t>
            </a:r>
            <a:r>
              <a:rPr lang="en-US" sz="1200" b="1" baseline="0" dirty="0"/>
              <a:t>Fill </a:t>
            </a:r>
            <a:r>
              <a:rPr lang="en-US" sz="1200" baseline="0" dirty="0"/>
              <a:t>pane.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list,</a:t>
            </a:r>
            <a:r>
              <a:rPr lang="en-US" sz="1200" baseline="0" dirty="0"/>
              <a:t>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second circle from the left, do not change the </a:t>
            </a:r>
            <a:r>
              <a:rPr lang="en-US" sz="1200" b="1" baseline="0" dirty="0"/>
              <a:t>Gradient stops </a:t>
            </a:r>
            <a:r>
              <a:rPr lang="en-US" sz="1200" baseline="0" dirty="0"/>
              <a:t>settings in the </a:t>
            </a:r>
            <a:r>
              <a:rPr lang="en-US" sz="1200" b="1" baseline="0" dirty="0"/>
              <a:t>Format Shape </a:t>
            </a:r>
            <a:r>
              <a:rPr lang="en-US" sz="1200" baseline="0" dirty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227</a:t>
            </a:r>
            <a:r>
              <a:rPr lang="en-US" sz="1200" dirty="0"/>
              <a:t>, Green: </a:t>
            </a:r>
            <a:r>
              <a:rPr lang="en-US" sz="1200" b="1" dirty="0"/>
              <a:t>209</a:t>
            </a:r>
            <a:r>
              <a:rPr lang="en-US" sz="1200" dirty="0"/>
              <a:t>, Blue: </a:t>
            </a:r>
            <a:r>
              <a:rPr lang="en-US" sz="1200" b="1" dirty="0"/>
              <a:t>143</a:t>
            </a:r>
            <a:r>
              <a:rPr lang="en-US" sz="1200" dirty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223</a:t>
            </a:r>
            <a:r>
              <a:rPr lang="en-US" sz="1200" dirty="0"/>
              <a:t>, Green: </a:t>
            </a:r>
            <a:r>
              <a:rPr lang="en-US" sz="1200" b="1" dirty="0"/>
              <a:t>205</a:t>
            </a:r>
            <a:r>
              <a:rPr lang="en-US" sz="1200" dirty="0"/>
              <a:t>, Blue: </a:t>
            </a:r>
            <a:r>
              <a:rPr lang="en-US" sz="1200" b="1" dirty="0"/>
              <a:t>75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214</a:t>
            </a:r>
            <a:r>
              <a:rPr lang="en-US" sz="1200" dirty="0"/>
              <a:t>, Green: </a:t>
            </a:r>
            <a:r>
              <a:rPr lang="en-US" sz="1200" b="1" dirty="0"/>
              <a:t>195</a:t>
            </a:r>
            <a:r>
              <a:rPr lang="en-US" sz="1200" dirty="0"/>
              <a:t>, Blue: </a:t>
            </a:r>
            <a:r>
              <a:rPr lang="en-US" sz="1200" b="1" dirty="0"/>
              <a:t>84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eighth circle from the left, do not change the </a:t>
            </a:r>
            <a:r>
              <a:rPr lang="en-US" sz="1200" b="1" baseline="0" dirty="0"/>
              <a:t>Gradient stops </a:t>
            </a:r>
            <a:r>
              <a:rPr lang="en-US" sz="1200" baseline="0" dirty="0"/>
              <a:t>settings in the </a:t>
            </a:r>
            <a:r>
              <a:rPr lang="en-US" sz="1200" b="1" baseline="0" dirty="0"/>
              <a:t>Format Shape </a:t>
            </a:r>
            <a:r>
              <a:rPr lang="en-US" sz="1200" baseline="0" dirty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227</a:t>
            </a:r>
            <a:r>
              <a:rPr lang="en-US" sz="1200" dirty="0"/>
              <a:t>, Green: </a:t>
            </a:r>
            <a:r>
              <a:rPr lang="en-US" sz="1200" b="1" dirty="0"/>
              <a:t>209</a:t>
            </a:r>
            <a:r>
              <a:rPr lang="en-US" sz="1200" dirty="0"/>
              <a:t>, Blue: </a:t>
            </a:r>
            <a:r>
              <a:rPr lang="en-US" sz="1200" b="1" dirty="0"/>
              <a:t>143</a:t>
            </a:r>
            <a:r>
              <a:rPr lang="en-US" sz="1200" dirty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223</a:t>
            </a:r>
            <a:r>
              <a:rPr lang="en-US" sz="1200" dirty="0"/>
              <a:t>, Green: </a:t>
            </a:r>
            <a:r>
              <a:rPr lang="en-US" sz="1200" b="1" dirty="0"/>
              <a:t>205</a:t>
            </a:r>
            <a:r>
              <a:rPr lang="en-US" sz="1200" dirty="0"/>
              <a:t>, Blue: </a:t>
            </a:r>
            <a:r>
              <a:rPr lang="en-US" sz="1200" b="1" dirty="0"/>
              <a:t>75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214</a:t>
            </a:r>
            <a:r>
              <a:rPr lang="en-US" sz="1200" dirty="0"/>
              <a:t>, Green: </a:t>
            </a:r>
            <a:r>
              <a:rPr lang="en-US" sz="1200" b="1" dirty="0"/>
              <a:t>195</a:t>
            </a:r>
            <a:r>
              <a:rPr lang="en-US" sz="1200" dirty="0"/>
              <a:t>, Blue: </a:t>
            </a:r>
            <a:r>
              <a:rPr lang="en-US" sz="1200" b="1" dirty="0"/>
              <a:t>84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endParaRPr lang="en-US" sz="1200" b="1" dirty="0"/>
          </a:p>
          <a:p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/>
              <a:t>, Green: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/>
              <a:t>, Blue: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err="1"/>
              <a:t>Smart</a:t>
            </a:r>
            <a:r>
              <a:rPr lang="en-US" sz="1400" b="1" baseline="0" dirty="0" err="1"/>
              <a:t>Art</a:t>
            </a:r>
            <a:r>
              <a:rPr lang="en-US" sz="1400" b="1" baseline="0" dirty="0"/>
              <a:t> c</a:t>
            </a:r>
            <a:r>
              <a:rPr lang="en-US" sz="1400" b="1" dirty="0"/>
              <a:t>ustom animation effects: stretch and curve up</a:t>
            </a:r>
          </a:p>
          <a:p>
            <a:r>
              <a:rPr lang="en-US" sz="1400" dirty="0"/>
              <a:t>(Intermediate)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</a:t>
            </a:r>
            <a:r>
              <a:rPr lang="en-US" sz="1200" dirty="0" err="1"/>
              <a:t>SmartArt</a:t>
            </a:r>
            <a:r>
              <a:rPr lang="en-US" sz="1200" baseline="0" dirty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On the </a:t>
            </a:r>
            <a:r>
              <a:rPr lang="en-US" sz="1200" b="1" dirty="0"/>
              <a:t>Home</a:t>
            </a:r>
            <a:r>
              <a:rPr lang="en-US" sz="1200" dirty="0"/>
              <a:t> tab, in the </a:t>
            </a:r>
            <a:r>
              <a:rPr lang="en-US" sz="1200" b="1" dirty="0"/>
              <a:t>Slides</a:t>
            </a:r>
            <a:r>
              <a:rPr lang="en-US" sz="1200" dirty="0"/>
              <a:t> group, click </a:t>
            </a:r>
            <a:r>
              <a:rPr lang="en-US" sz="1200" b="1" dirty="0"/>
              <a:t>Layout</a:t>
            </a:r>
            <a:r>
              <a:rPr lang="en-US" sz="1200" dirty="0"/>
              <a:t>, and then click </a:t>
            </a:r>
            <a:r>
              <a:rPr lang="en-US" sz="1200" b="1" dirty="0"/>
              <a:t>Blank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Insert tab</a:t>
            </a:r>
            <a:r>
              <a:rPr lang="en-US" sz="1200" b="0" dirty="0"/>
              <a:t>, in the </a:t>
            </a:r>
            <a:r>
              <a:rPr lang="en-US" sz="1200" b="1" dirty="0"/>
              <a:t>Illustrations</a:t>
            </a:r>
            <a:r>
              <a:rPr lang="en-US" sz="1200" dirty="0"/>
              <a:t> group, click </a:t>
            </a:r>
            <a:r>
              <a:rPr lang="en-US" sz="1200" b="1" dirty="0" err="1"/>
              <a:t>SmartArt</a:t>
            </a:r>
            <a:r>
              <a:rPr lang="en-US" sz="1200" b="0" dirty="0"/>
              <a:t>.</a:t>
            </a:r>
            <a:r>
              <a:rPr lang="en-US" sz="1200" b="0" baseline="0" dirty="0"/>
              <a:t> In the </a:t>
            </a:r>
            <a:r>
              <a:rPr lang="en-US" sz="1200" b="1" baseline="0" dirty="0"/>
              <a:t>Choose a </a:t>
            </a:r>
            <a:r>
              <a:rPr lang="en-US" sz="1200" b="1" baseline="0" dirty="0" err="1"/>
              <a:t>SmartArt</a:t>
            </a:r>
            <a:r>
              <a:rPr lang="en-US" sz="1200" b="1" baseline="0" dirty="0"/>
              <a:t> Graphic</a:t>
            </a:r>
            <a:r>
              <a:rPr lang="en-US" sz="1200" b="0" baseline="0" dirty="0"/>
              <a:t> dialog box, in the left pane, click </a:t>
            </a:r>
            <a:r>
              <a:rPr lang="en-US" sz="1200" b="1" baseline="0" dirty="0"/>
              <a:t>List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List </a:t>
            </a:r>
            <a:r>
              <a:rPr lang="en-US" sz="1200" b="0" baseline="0" dirty="0"/>
              <a:t>pane, click </a:t>
            </a:r>
            <a:r>
              <a:rPr lang="en-US" sz="1200" b="1" baseline="0" dirty="0"/>
              <a:t>Vertical Block List </a:t>
            </a:r>
            <a:r>
              <a:rPr lang="en-US" sz="1200" baseline="0" dirty="0"/>
              <a:t>(fourth row, third option from the left), and then click </a:t>
            </a:r>
            <a:r>
              <a:rPr lang="en-US" sz="1200" b="1" baseline="0" dirty="0"/>
              <a:t>OK</a:t>
            </a:r>
            <a:r>
              <a:rPr lang="en-US" sz="1200" baseline="0" dirty="0"/>
              <a:t> to insert the graphic into the slide.</a:t>
            </a:r>
            <a:r>
              <a:rPr lang="en-US" sz="1200" b="0" baseline="0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</a:t>
            </a:r>
            <a:r>
              <a:rPr lang="en-US" sz="1200" baseline="0" dirty="0"/>
              <a:t> the graphic, and then click one of the arrows on the left border. In the </a:t>
            </a:r>
            <a:r>
              <a:rPr lang="en-US" sz="1200" b="1" baseline="0" dirty="0"/>
              <a:t>Type your text here </a:t>
            </a:r>
            <a:r>
              <a:rPr lang="en-US" sz="1200" baseline="0" dirty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Press</a:t>
            </a:r>
            <a:r>
              <a:rPr lang="en-US" sz="1200" baseline="0" dirty="0"/>
              <a:t> and hold CTRL, and select each of the second-level rectangles on the slide. Drag the left sizing handle of one of the second-level rectangles to the left 0.5” to increase the width of the second-level rectangles. (</a:t>
            </a:r>
            <a:r>
              <a:rPr lang="en-US" sz="1200" b="1" baseline="0" dirty="0"/>
              <a:t>Note:</a:t>
            </a:r>
            <a:r>
              <a:rPr lang="en-US" sz="1200" b="0" baseline="0" dirty="0"/>
              <a:t> The first-level rectangles (rounded rectangles) will decrease in width at the same time.)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 the </a:t>
            </a:r>
            <a:r>
              <a:rPr lang="en-US" sz="1200" b="1" dirty="0" err="1"/>
              <a:t>SmartArt</a:t>
            </a:r>
            <a:r>
              <a:rPr lang="en-US" sz="1200" dirty="0"/>
              <a:t> graphic. Under </a:t>
            </a:r>
            <a:r>
              <a:rPr lang="en-US" sz="1200" b="1" dirty="0"/>
              <a:t>SmartArt</a:t>
            </a:r>
            <a:r>
              <a:rPr lang="en-US" sz="1200" baseline="0" dirty="0"/>
              <a:t> </a:t>
            </a:r>
            <a:r>
              <a:rPr lang="en-US" sz="1200" b="1" baseline="0" dirty="0"/>
              <a:t>Tools</a:t>
            </a:r>
            <a:r>
              <a:rPr lang="en-US" sz="1200" baseline="0" dirty="0"/>
              <a:t>, on the </a:t>
            </a:r>
            <a:r>
              <a:rPr lang="en-US" sz="1200" b="1" baseline="0" dirty="0"/>
              <a:t>Design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SmartArt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SmartArt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, and under </a:t>
            </a:r>
            <a:r>
              <a:rPr lang="en-US" sz="1200" b="1" baseline="0" dirty="0"/>
              <a:t>Best</a:t>
            </a:r>
            <a:r>
              <a:rPr lang="en-US" sz="1200" baseline="0" dirty="0"/>
              <a:t> </a:t>
            </a:r>
            <a:r>
              <a:rPr lang="en-US" sz="1200" b="1" baseline="0" dirty="0"/>
              <a:t>Match for Document </a:t>
            </a:r>
            <a:r>
              <a:rPr lang="en-US" sz="1200" baseline="0" dirty="0"/>
              <a:t>select </a:t>
            </a:r>
            <a:r>
              <a:rPr lang="en-US" sz="1200" b="1" baseline="0" dirty="0"/>
              <a:t>Intense</a:t>
            </a:r>
            <a:r>
              <a:rPr lang="en-US" sz="1200" baseline="0" dirty="0"/>
              <a:t> </a:t>
            </a:r>
            <a:r>
              <a:rPr lang="en-US" sz="1200" b="1" baseline="0" dirty="0"/>
              <a:t>Effect</a:t>
            </a:r>
            <a:r>
              <a:rPr lang="en-US" sz="1200" baseline="0" dirty="0"/>
              <a:t> (fifth option from the left).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Press and hold</a:t>
            </a:r>
            <a:r>
              <a:rPr lang="en-US" sz="1200" baseline="0" dirty="0"/>
              <a:t> CTRL, and then select each of the first-level rectangles (rounded rectangles) in the </a:t>
            </a:r>
            <a:r>
              <a:rPr lang="en-US" sz="1200" baseline="0" dirty="0" err="1"/>
              <a:t>SmartArt</a:t>
            </a:r>
            <a:r>
              <a:rPr lang="en-US" sz="1200" baseline="0" dirty="0"/>
              <a:t> graphic.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Under </a:t>
            </a:r>
            <a:r>
              <a:rPr lang="en-US" sz="1200" b="1" dirty="0" err="1"/>
              <a:t>SmartArt</a:t>
            </a:r>
            <a:r>
              <a:rPr lang="en-US" sz="1200" baseline="0" dirty="0"/>
              <a:t> </a:t>
            </a:r>
            <a:r>
              <a:rPr lang="en-US" sz="1200" b="1" baseline="0" dirty="0"/>
              <a:t>Tools</a:t>
            </a:r>
            <a:r>
              <a:rPr lang="en-US" sz="120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WordArt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 group, click the arrow to the right of </a:t>
            </a:r>
            <a:r>
              <a:rPr lang="en-US" sz="1200" b="1" baseline="0" dirty="0"/>
              <a:t>Text</a:t>
            </a:r>
            <a:r>
              <a:rPr lang="en-US" sz="1200" baseline="0" dirty="0"/>
              <a:t> </a:t>
            </a:r>
            <a:r>
              <a:rPr lang="en-US" sz="1200" b="1" baseline="0" dirty="0"/>
              <a:t>Fill</a:t>
            </a:r>
            <a:r>
              <a:rPr lang="en-US" sz="1200" baseline="0" dirty="0"/>
              <a:t>, and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aseline="0" dirty="0"/>
              <a:t> select </a:t>
            </a:r>
            <a:r>
              <a:rPr lang="en-US" sz="1200" b="1" baseline="0" dirty="0"/>
              <a:t>White, Background 1, Darker 25%. </a:t>
            </a:r>
            <a:r>
              <a:rPr lang="en-US" sz="1200" baseline="0" dirty="0"/>
              <a:t>(fourth row, first option from the left). 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Under </a:t>
            </a:r>
            <a:r>
              <a:rPr lang="en-US" sz="1200" b="1" dirty="0"/>
              <a:t>SmartArt</a:t>
            </a:r>
            <a:r>
              <a:rPr lang="en-US" sz="1200" dirty="0"/>
              <a:t> </a:t>
            </a:r>
            <a:r>
              <a:rPr lang="en-US" sz="1200" b="1" dirty="0"/>
              <a:t>Tools</a:t>
            </a:r>
            <a:r>
              <a:rPr lang="en-US" sz="1200" dirty="0"/>
              <a:t>, on</a:t>
            </a:r>
            <a:r>
              <a:rPr lang="en-US" sz="1200" baseline="0" dirty="0"/>
              <a:t>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 group, click the arrow to the right of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Fill</a:t>
            </a:r>
            <a:r>
              <a:rPr lang="en-US" sz="1200" baseline="0" dirty="0"/>
              <a:t> and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aseline="0" dirty="0"/>
              <a:t> select </a:t>
            </a:r>
            <a:r>
              <a:rPr lang="en-US" sz="1200" b="1" baseline="0" dirty="0"/>
              <a:t>White, Background 1 </a:t>
            </a:r>
            <a:r>
              <a:rPr lang="en-US" sz="1200" baseline="0" dirty="0"/>
              <a:t>(first row, first option from the left). 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 the top, second-level rectangle in</a:t>
            </a:r>
            <a:r>
              <a:rPr lang="en-US" sz="1200" baseline="0" dirty="0"/>
              <a:t> the </a:t>
            </a:r>
            <a:r>
              <a:rPr lang="en-US" sz="1200" baseline="0" dirty="0" err="1"/>
              <a:t>SmartArt</a:t>
            </a:r>
            <a:r>
              <a:rPr lang="en-US" sz="1200" baseline="0" dirty="0"/>
              <a:t> graphic.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Under </a:t>
            </a:r>
            <a:r>
              <a:rPr lang="en-US" sz="1200" b="1" dirty="0" err="1"/>
              <a:t>SmartArt</a:t>
            </a:r>
            <a:r>
              <a:rPr lang="en-US" sz="1200" dirty="0"/>
              <a:t> </a:t>
            </a:r>
            <a:r>
              <a:rPr lang="en-US" sz="1200" b="1" dirty="0"/>
              <a:t>Tools</a:t>
            </a:r>
            <a:r>
              <a:rPr lang="en-US" sz="1200" dirty="0"/>
              <a:t>, on</a:t>
            </a:r>
            <a:r>
              <a:rPr lang="en-US" sz="1200" baseline="0" dirty="0"/>
              <a:t>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 group, click the arrow to the right of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Fill</a:t>
            </a:r>
            <a:r>
              <a:rPr lang="en-US" sz="1200" baseline="0" dirty="0"/>
              <a:t> and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 </a:t>
            </a:r>
            <a:r>
              <a:rPr lang="en-US" sz="1200" b="0" baseline="0" dirty="0"/>
              <a:t>select </a:t>
            </a:r>
            <a:r>
              <a:rPr lang="en-US" sz="1200" b="1" dirty="0"/>
              <a:t>Olive Green, Accent 3.  </a:t>
            </a:r>
            <a:r>
              <a:rPr lang="en-US" sz="1200" dirty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 the center, second-level</a:t>
            </a:r>
            <a:r>
              <a:rPr lang="en-US" sz="1200" baseline="0" dirty="0"/>
              <a:t> rectangle in the </a:t>
            </a:r>
            <a:r>
              <a:rPr lang="en-US" sz="1200" baseline="0" dirty="0" err="1"/>
              <a:t>SmartArt</a:t>
            </a:r>
            <a:r>
              <a:rPr lang="en-US" sz="1200" baseline="0" dirty="0"/>
              <a:t> graphic.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Under </a:t>
            </a:r>
            <a:r>
              <a:rPr lang="en-US" sz="1200" b="1" dirty="0" err="1"/>
              <a:t>SmartArt</a:t>
            </a:r>
            <a:r>
              <a:rPr lang="en-US" sz="1200" dirty="0"/>
              <a:t> </a:t>
            </a:r>
            <a:r>
              <a:rPr lang="en-US" sz="1200" b="1" dirty="0"/>
              <a:t>Tools</a:t>
            </a:r>
            <a:r>
              <a:rPr lang="en-US" sz="1200" dirty="0"/>
              <a:t>, on</a:t>
            </a:r>
            <a:r>
              <a:rPr lang="en-US" sz="1200" baseline="0" dirty="0"/>
              <a:t>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 group, click the arrow to the right of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Fill</a:t>
            </a:r>
            <a:r>
              <a:rPr lang="en-US" sz="1200" baseline="0" dirty="0"/>
              <a:t> and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 </a:t>
            </a:r>
            <a:r>
              <a:rPr lang="en-US" sz="1200" b="0" baseline="0" dirty="0"/>
              <a:t>select </a:t>
            </a:r>
            <a:r>
              <a:rPr lang="en-US" sz="1200" dirty="0"/>
              <a:t> </a:t>
            </a:r>
            <a:r>
              <a:rPr lang="en-US" sz="1200" b="1" dirty="0"/>
              <a:t>Olive Green, Accent 3, Lighter 40% </a:t>
            </a:r>
            <a:r>
              <a:rPr lang="en-US" sz="1200" dirty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 bottom,</a:t>
            </a:r>
            <a:r>
              <a:rPr lang="en-US" sz="1200" baseline="0" dirty="0"/>
              <a:t> </a:t>
            </a:r>
            <a:r>
              <a:rPr lang="en-US" sz="1200" dirty="0"/>
              <a:t>second-level</a:t>
            </a:r>
            <a:r>
              <a:rPr lang="en-US" sz="1200" baseline="0" dirty="0"/>
              <a:t> rectangle in the </a:t>
            </a:r>
            <a:r>
              <a:rPr lang="en-US" sz="1200" baseline="0" dirty="0" err="1"/>
              <a:t>SmartArt</a:t>
            </a:r>
            <a:r>
              <a:rPr lang="en-US" sz="1200" baseline="0" dirty="0"/>
              <a:t> graphic.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Under </a:t>
            </a:r>
            <a:r>
              <a:rPr lang="en-US" sz="1200" b="1" dirty="0" err="1"/>
              <a:t>SmartArt</a:t>
            </a:r>
            <a:r>
              <a:rPr lang="en-US" sz="1200" dirty="0"/>
              <a:t> </a:t>
            </a:r>
            <a:r>
              <a:rPr lang="en-US" sz="1200" b="1" dirty="0"/>
              <a:t>Tools</a:t>
            </a:r>
            <a:r>
              <a:rPr lang="en-US" sz="1200" dirty="0"/>
              <a:t>, on</a:t>
            </a:r>
            <a:r>
              <a:rPr lang="en-US" sz="1200" baseline="0" dirty="0"/>
              <a:t>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 group, click the arrow to the right of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Fill</a:t>
            </a:r>
            <a:r>
              <a:rPr lang="en-US" sz="1200" baseline="0" dirty="0"/>
              <a:t> and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 </a:t>
            </a:r>
            <a:r>
              <a:rPr lang="en-US" sz="1200" b="0" baseline="0" dirty="0"/>
              <a:t>select </a:t>
            </a:r>
            <a:r>
              <a:rPr lang="en-US" sz="1200" b="1" dirty="0"/>
              <a:t>Olive Green, Accent 3, Lighter 60% </a:t>
            </a:r>
            <a:r>
              <a:rPr lang="en-US" sz="1200" dirty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On the </a:t>
            </a:r>
            <a:r>
              <a:rPr lang="en-US" sz="1200" b="1" dirty="0"/>
              <a:t>Home</a:t>
            </a:r>
            <a:r>
              <a:rPr lang="en-US" sz="1200" dirty="0"/>
              <a:t> tab, in the </a:t>
            </a:r>
            <a:r>
              <a:rPr lang="en-US" sz="1200" b="1" dirty="0"/>
              <a:t>Font</a:t>
            </a:r>
            <a:r>
              <a:rPr lang="en-US" sz="1200" dirty="0"/>
              <a:t> group, click </a:t>
            </a:r>
            <a:r>
              <a:rPr lang="en-US" sz="1200" b="1" dirty="0"/>
              <a:t>Text</a:t>
            </a:r>
            <a:r>
              <a:rPr lang="en-US" sz="1200" b="1" baseline="0" dirty="0"/>
              <a:t> Shadow</a:t>
            </a:r>
            <a:r>
              <a:rPr lang="en-US" sz="1200" baseline="0" dirty="0"/>
              <a:t>, and then</a:t>
            </a:r>
            <a:r>
              <a:rPr lang="en-US" sz="1200" dirty="0"/>
              <a:t> in the </a:t>
            </a:r>
            <a:r>
              <a:rPr lang="en-US" sz="1200" b="1" dirty="0"/>
              <a:t>Font</a:t>
            </a:r>
            <a:r>
              <a:rPr lang="en-US" sz="1200" dirty="0"/>
              <a:t> </a:t>
            </a:r>
            <a:r>
              <a:rPr lang="en-US" sz="1200" b="1" dirty="0"/>
              <a:t>Color</a:t>
            </a:r>
            <a:r>
              <a:rPr lang="en-US" sz="1200" dirty="0"/>
              <a:t> list, select </a:t>
            </a:r>
            <a:r>
              <a:rPr lang="en-US" sz="1200" b="1" dirty="0"/>
              <a:t>White, Background</a:t>
            </a:r>
            <a:r>
              <a:rPr lang="en-US" sz="1200" b="1" baseline="0" dirty="0"/>
              <a:t> 1 </a:t>
            </a:r>
            <a:r>
              <a:rPr lang="en-US" sz="1200" baseline="0" dirty="0"/>
              <a:t>(first row, first option from the left). </a:t>
            </a:r>
          </a:p>
          <a:p>
            <a:pPr marL="228600" indent="-228600">
              <a:buFont typeface="+mj-lt"/>
              <a:buNone/>
            </a:pPr>
            <a:endParaRPr lang="en-US" sz="1200" baseline="0" dirty="0"/>
          </a:p>
          <a:p>
            <a:pPr marL="228600" indent="-228600">
              <a:buFont typeface="+mj-lt"/>
              <a:buNone/>
            </a:pPr>
            <a:endParaRPr lang="en-US" sz="1200" baseline="0" dirty="0"/>
          </a:p>
          <a:p>
            <a:pPr marL="228600" indent="-228600">
              <a:buFont typeface="+mj-lt"/>
              <a:buNone/>
            </a:pPr>
            <a:r>
              <a:rPr lang="en-US" sz="1200" dirty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On the </a:t>
            </a:r>
            <a:r>
              <a:rPr lang="en-US" sz="1200" b="1" dirty="0"/>
              <a:t>Animation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Custom</a:t>
            </a:r>
            <a:r>
              <a:rPr lang="en-US" sz="1200" baseline="0" dirty="0"/>
              <a:t>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. 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Select the </a:t>
            </a:r>
            <a:r>
              <a:rPr lang="en-US" sz="1200" dirty="0" err="1"/>
              <a:t>SmartArt</a:t>
            </a:r>
            <a:r>
              <a:rPr lang="en-US" sz="1200" dirty="0"/>
              <a:t> graphic,</a:t>
            </a:r>
            <a:r>
              <a:rPr lang="en-US" sz="1200" baseline="0" dirty="0"/>
              <a:t> and then i</a:t>
            </a:r>
            <a:r>
              <a:rPr lang="en-US" sz="1200" dirty="0"/>
              <a:t>n the </a:t>
            </a:r>
            <a:r>
              <a:rPr lang="en-US" sz="1200" b="1" dirty="0"/>
              <a:t>Custom</a:t>
            </a:r>
            <a:r>
              <a:rPr lang="en-US" sz="1200" dirty="0"/>
              <a:t> </a:t>
            </a:r>
            <a:r>
              <a:rPr lang="en-US" sz="1200" b="1" dirty="0"/>
              <a:t>Animation</a:t>
            </a:r>
            <a:r>
              <a:rPr lang="en-US" sz="1200" dirty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Click </a:t>
            </a:r>
            <a:r>
              <a:rPr lang="en-US" sz="1200" b="1" dirty="0"/>
              <a:t>Add</a:t>
            </a:r>
            <a:r>
              <a:rPr lang="en-US" sz="1200" dirty="0"/>
              <a:t> </a:t>
            </a:r>
            <a:r>
              <a:rPr lang="en-US" sz="1200" b="1" dirty="0"/>
              <a:t>Effect</a:t>
            </a:r>
            <a:r>
              <a:rPr lang="en-US" sz="1200" dirty="0"/>
              <a:t>, point to </a:t>
            </a:r>
            <a:r>
              <a:rPr lang="en-US" sz="1200" b="1" dirty="0"/>
              <a:t>Entrance</a:t>
            </a:r>
            <a:r>
              <a:rPr lang="en-US" sz="1200" dirty="0"/>
              <a:t> and select </a:t>
            </a:r>
            <a:r>
              <a:rPr lang="en-US" sz="1200" b="1" dirty="0"/>
              <a:t>More</a:t>
            </a:r>
            <a:r>
              <a:rPr lang="en-US" sz="1200" dirty="0"/>
              <a:t> </a:t>
            </a:r>
            <a:r>
              <a:rPr lang="en-US" sz="1200" b="1" dirty="0"/>
              <a:t>Effects</a:t>
            </a:r>
            <a:r>
              <a:rPr lang="en-US" sz="1200" dirty="0"/>
              <a:t>. In the </a:t>
            </a:r>
            <a:r>
              <a:rPr lang="en-US" sz="1200" b="1" dirty="0"/>
              <a:t>Add</a:t>
            </a:r>
            <a:r>
              <a:rPr lang="en-US" sz="1200" dirty="0"/>
              <a:t> </a:t>
            </a:r>
            <a:r>
              <a:rPr lang="en-US" sz="1200" b="1" dirty="0"/>
              <a:t>Entrance</a:t>
            </a:r>
            <a:r>
              <a:rPr lang="en-US" sz="1200" dirty="0"/>
              <a:t> </a:t>
            </a:r>
            <a:r>
              <a:rPr lang="en-US" sz="1200" b="1" dirty="0"/>
              <a:t>Effect</a:t>
            </a:r>
            <a:r>
              <a:rPr lang="en-US" sz="1200" dirty="0"/>
              <a:t> dialog box, under </a:t>
            </a:r>
            <a:r>
              <a:rPr lang="en-US" sz="1200" b="1" dirty="0"/>
              <a:t>Exciting</a:t>
            </a:r>
            <a:r>
              <a:rPr lang="en-US" sz="1200" dirty="0"/>
              <a:t> select </a:t>
            </a:r>
            <a:r>
              <a:rPr lang="en-US" sz="1200" b="1" dirty="0"/>
              <a:t>Curve Up</a:t>
            </a:r>
            <a:r>
              <a:rPr lang="en-US" sz="1200" b="0" dirty="0"/>
              <a:t>, and click</a:t>
            </a:r>
            <a:r>
              <a:rPr lang="en-US" sz="1200" b="1" dirty="0"/>
              <a:t> OK</a:t>
            </a:r>
            <a:r>
              <a:rPr lang="en-US" sz="1200" dirty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/>
              <a:t>Click</a:t>
            </a:r>
            <a:r>
              <a:rPr lang="en-US" sz="1200" baseline="0" dirty="0"/>
              <a:t> the arrow to the right of the curve up entrance effect (first effect) and select </a:t>
            </a:r>
            <a:r>
              <a:rPr lang="en-US" sz="1200" b="1" baseline="0" dirty="0"/>
              <a:t>Effect</a:t>
            </a:r>
            <a:r>
              <a:rPr lang="en-US" sz="1200" baseline="0" dirty="0"/>
              <a:t> </a:t>
            </a:r>
            <a:r>
              <a:rPr lang="en-US" sz="1200" b="1" baseline="0" dirty="0"/>
              <a:t>Options</a:t>
            </a:r>
            <a:r>
              <a:rPr lang="en-US" sz="1200" baseline="0" dirty="0"/>
              <a:t>. In the </a:t>
            </a:r>
            <a:r>
              <a:rPr lang="en-US" sz="1200" b="1" baseline="0" dirty="0"/>
              <a:t>Curve</a:t>
            </a:r>
            <a:r>
              <a:rPr lang="en-US" sz="1200" baseline="0" dirty="0"/>
              <a:t> </a:t>
            </a:r>
            <a:r>
              <a:rPr lang="en-US" sz="1200" b="1" baseline="0" dirty="0"/>
              <a:t>Up</a:t>
            </a:r>
            <a:r>
              <a:rPr lang="en-US" sz="1200" baseline="0" dirty="0"/>
              <a:t> 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Start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After</a:t>
            </a:r>
            <a:r>
              <a:rPr lang="en-US" sz="1200" baseline="0" dirty="0"/>
              <a:t> </a:t>
            </a:r>
            <a:r>
              <a:rPr lang="en-US" sz="1200" b="1" baseline="0" dirty="0"/>
              <a:t>Previous</a:t>
            </a:r>
            <a:r>
              <a:rPr lang="en-US" sz="1200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Speed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Fast</a:t>
            </a:r>
            <a:r>
              <a:rPr lang="en-US" sz="1200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SmartArt</a:t>
            </a:r>
            <a:r>
              <a:rPr lang="en-US" sz="1200" baseline="0" dirty="0"/>
              <a:t>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Group</a:t>
            </a:r>
            <a:r>
              <a:rPr lang="en-US" sz="1200" baseline="0" dirty="0"/>
              <a:t> </a:t>
            </a:r>
            <a:r>
              <a:rPr lang="en-US" sz="1200" b="1" baseline="0" dirty="0"/>
              <a:t>graphic</a:t>
            </a:r>
            <a:r>
              <a:rPr lang="en-US" sz="1200" baseline="0" dirty="0"/>
              <a:t> list select </a:t>
            </a:r>
            <a:r>
              <a:rPr lang="en-US" sz="1200" b="1" baseline="0" dirty="0"/>
              <a:t>One by one</a:t>
            </a:r>
            <a:r>
              <a:rPr lang="en-US" sz="1200" b="0" baseline="0" dirty="0"/>
              <a:t>.</a:t>
            </a:r>
            <a:endParaRPr lang="en-US" sz="1200" b="1" baseline="0" dirty="0"/>
          </a:p>
          <a:p>
            <a:pPr marL="685800" lvl="1" indent="-228600">
              <a:buFont typeface="+mj-lt"/>
              <a:buAutoNum type="arabicPeriod"/>
            </a:pPr>
            <a:r>
              <a:rPr lang="en-US" sz="1200" dirty="0"/>
              <a:t>Click the double arrow under the </a:t>
            </a:r>
            <a:r>
              <a:rPr lang="en-US" sz="1200" baseline="0" dirty="0"/>
              <a:t>curve-up entrance effect (first effect) </a:t>
            </a:r>
            <a:r>
              <a:rPr lang="en-US" sz="1200" dirty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/>
              <a:t>Press and hold CTRL, and select the second, fourth, and sixth effects (curve-up entrance effects).</a:t>
            </a:r>
            <a:r>
              <a:rPr lang="en-US" sz="1200" baseline="0" dirty="0"/>
              <a:t> Click </a:t>
            </a:r>
            <a:r>
              <a:rPr lang="en-US" sz="1200" b="1" baseline="0" dirty="0"/>
              <a:t>Change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Entrance</a:t>
            </a:r>
            <a:r>
              <a:rPr lang="en-US" sz="1200" baseline="0" dirty="0"/>
              <a:t>, and select </a:t>
            </a:r>
            <a:r>
              <a:rPr lang="en-US" sz="1200" b="1" baseline="0" dirty="0"/>
              <a:t>More</a:t>
            </a:r>
            <a:r>
              <a:rPr lang="en-US" sz="1200" baseline="0" dirty="0"/>
              <a:t> </a:t>
            </a:r>
            <a:r>
              <a:rPr lang="en-US" sz="1200" b="1" baseline="0" dirty="0"/>
              <a:t>Effects</a:t>
            </a:r>
            <a:r>
              <a:rPr lang="en-US" sz="1200" baseline="0" dirty="0"/>
              <a:t>. In the </a:t>
            </a:r>
            <a:r>
              <a:rPr lang="en-US" sz="1200" b="1" baseline="0" dirty="0"/>
              <a:t>Change</a:t>
            </a:r>
            <a:r>
              <a:rPr lang="en-US" sz="1200" baseline="0" dirty="0"/>
              <a:t> </a:t>
            </a:r>
            <a:r>
              <a:rPr lang="en-US" sz="1200" b="1" baseline="0" dirty="0"/>
              <a:t>Entrance</a:t>
            </a:r>
            <a:r>
              <a:rPr lang="en-US" sz="1200" baseline="0" dirty="0"/>
              <a:t> </a:t>
            </a:r>
            <a:r>
              <a:rPr lang="en-US" sz="1200" b="1" baseline="0" dirty="0"/>
              <a:t>Effects</a:t>
            </a:r>
            <a:r>
              <a:rPr lang="en-US" sz="1200" baseline="0" dirty="0"/>
              <a:t> dialog box, under </a:t>
            </a:r>
            <a:r>
              <a:rPr lang="en-US" sz="1200" b="1" baseline="0" dirty="0"/>
              <a:t>Moderate</a:t>
            </a:r>
            <a:r>
              <a:rPr lang="en-US" sz="1200" b="0" baseline="0" dirty="0"/>
              <a:t>,</a:t>
            </a:r>
            <a:r>
              <a:rPr lang="en-US" sz="1200" baseline="0" dirty="0"/>
              <a:t> select </a:t>
            </a:r>
            <a:r>
              <a:rPr lang="en-US" sz="1200" b="1" baseline="0" dirty="0"/>
              <a:t>Stretch</a:t>
            </a:r>
            <a:r>
              <a:rPr lang="en-US" sz="1200" baseline="0" dirty="0"/>
              <a:t>.</a:t>
            </a:r>
            <a:endParaRPr lang="en-US" sz="1200" dirty="0"/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/>
              <a:t>Press and hold CTRL, and select the second, fourth, and sixth effects. Under </a:t>
            </a:r>
            <a:r>
              <a:rPr lang="en-US" sz="1200" b="1" baseline="0" dirty="0"/>
              <a:t>Modify: Stretch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aseline="0" dirty="0"/>
              <a:t>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Direction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From</a:t>
            </a:r>
            <a:r>
              <a:rPr lang="en-US" sz="1200" baseline="0" dirty="0"/>
              <a:t> </a:t>
            </a:r>
            <a:r>
              <a:rPr lang="en-US" sz="1200" b="1" baseline="0" dirty="0"/>
              <a:t>Top</a:t>
            </a:r>
            <a:r>
              <a:rPr lang="en-US" sz="1200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Speed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Fast</a:t>
            </a:r>
            <a:r>
              <a:rPr lang="en-US" sz="1200" baseline="0" dirty="0"/>
              <a:t>. </a:t>
            </a:r>
            <a:br>
              <a:rPr lang="en-US" sz="1200" dirty="0"/>
            </a:br>
            <a:endParaRPr lang="en-US" sz="1200" dirty="0"/>
          </a:p>
          <a:p>
            <a:pPr marL="228600" indent="-228600">
              <a:buFont typeface="+mj-lt"/>
              <a:buNone/>
            </a:pPr>
            <a:endParaRPr lang="en-US" sz="1200" dirty="0"/>
          </a:p>
          <a:p>
            <a:r>
              <a:rPr lang="en-US" sz="1200" baseline="0" dirty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</a:p>
          <a:p>
            <a:endParaRPr lang="en-US" sz="1200" b="1" baseline="0" dirty="0"/>
          </a:p>
          <a:p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EBA3-FB87-417C-8885-2F70186A7F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EBA3-FB87-417C-8885-2F70186A7F6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EBA3-FB87-417C-8885-2F70186A7F6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</a:p>
          <a:p>
            <a:endParaRPr lang="en-US" sz="1200" b="1" baseline="0" dirty="0"/>
          </a:p>
          <a:p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sz="1200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</a:p>
          <a:p>
            <a:endParaRPr lang="en-US" sz="1200" b="1" baseline="0" dirty="0"/>
          </a:p>
          <a:p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sz="1200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Transparent light</a:t>
            </a:r>
            <a:r>
              <a:rPr lang="en-US" sz="1400" b="1" baseline="0" dirty="0"/>
              <a:t> effect</a:t>
            </a:r>
            <a:endParaRPr lang="en-US" sz="1400" b="1" dirty="0"/>
          </a:p>
          <a:p>
            <a:r>
              <a:rPr lang="en-US" sz="1400" dirty="0"/>
              <a:t>(Basic)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one of the shapes </a:t>
            </a:r>
            <a:r>
              <a:rPr lang="en-US" sz="1200" baseline="0" dirty="0"/>
              <a:t>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Shapes</a:t>
            </a:r>
            <a:r>
              <a:rPr lang="en-US" sz="1200" baseline="0" dirty="0"/>
              <a:t>, and then under </a:t>
            </a:r>
            <a:r>
              <a:rPr lang="en-US" sz="1200" b="1" baseline="0" dirty="0"/>
              <a:t>Basic Shapes </a:t>
            </a:r>
            <a:r>
              <a:rPr lang="en-US" sz="1200" baseline="0" dirty="0"/>
              <a:t>click </a:t>
            </a:r>
            <a:r>
              <a:rPr lang="en-US" sz="1200" b="1" baseline="0" dirty="0"/>
              <a:t>Oval</a:t>
            </a:r>
            <a:r>
              <a:rPr lang="en-US" sz="1200" baseline="0" dirty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bottom right corner of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 l</a:t>
            </a:r>
            <a:r>
              <a:rPr lang="en-US" sz="1200" dirty="0"/>
              <a:t>auncher. 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Line Color </a:t>
            </a:r>
            <a:r>
              <a:rPr lang="en-US" sz="1200" baseline="0" dirty="0"/>
              <a:t>in the left pane, and then select </a:t>
            </a:r>
            <a:r>
              <a:rPr lang="en-US" sz="1200" b="1" baseline="0" dirty="0"/>
              <a:t>No line </a:t>
            </a:r>
            <a:r>
              <a:rPr lang="en-US" sz="1200" baseline="0" dirty="0"/>
              <a:t>in the </a:t>
            </a:r>
            <a:r>
              <a:rPr lang="en-US" sz="1200" b="1" baseline="0" dirty="0"/>
              <a:t>Line Color </a:t>
            </a:r>
            <a:r>
              <a:rPr lang="en-US" sz="1200" baseline="0" dirty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Also 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Fill</a:t>
            </a:r>
            <a:r>
              <a:rPr lang="en-US" sz="1200" baseline="0" dirty="0"/>
              <a:t> in the left pane, select </a:t>
            </a:r>
            <a:r>
              <a:rPr lang="en-US" sz="1200" b="1" baseline="0" dirty="0"/>
              <a:t>Gradient fill </a:t>
            </a:r>
            <a:r>
              <a:rPr lang="en-US" sz="1200" baseline="0" dirty="0"/>
              <a:t>in the </a:t>
            </a:r>
            <a:r>
              <a:rPr lang="en-US" sz="1200" b="1" baseline="0" dirty="0"/>
              <a:t>Fill</a:t>
            </a:r>
            <a:r>
              <a:rPr lang="en-US" sz="1200" baseline="0" dirty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Shape Effects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Soft Edges</a:t>
            </a:r>
            <a:r>
              <a:rPr lang="en-US" sz="1200" baseline="0" dirty="0"/>
              <a:t>, and then click </a:t>
            </a:r>
            <a:r>
              <a:rPr lang="en-US" sz="1200" b="1" baseline="0" dirty="0"/>
              <a:t>10 Point</a:t>
            </a:r>
            <a:r>
              <a:rPr lang="en-US" sz="120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/>
          </a:p>
          <a:p>
            <a:endParaRPr lang="en-US" sz="1200" dirty="0"/>
          </a:p>
          <a:p>
            <a:r>
              <a:rPr lang="en-US" sz="1200" dirty="0"/>
              <a:t>To reproduce the other shapes</a:t>
            </a:r>
            <a:r>
              <a:rPr lang="en-US" sz="1200" baseline="0" dirty="0"/>
              <a:t> </a:t>
            </a:r>
            <a:r>
              <a:rPr lang="en-US" sz="1200" dirty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</a:t>
            </a:r>
            <a:r>
              <a:rPr lang="en-US" sz="1200" baseline="0" dirty="0"/>
              <a:t> the circle on the slide.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Clipboard</a:t>
            </a:r>
            <a:r>
              <a:rPr lang="en-US" sz="1200" baseline="0" dirty="0"/>
              <a:t> group, click the arrow under </a:t>
            </a:r>
            <a:r>
              <a:rPr lang="en-US" sz="1200" b="1" baseline="0" dirty="0"/>
              <a:t>Paste</a:t>
            </a:r>
            <a:r>
              <a:rPr lang="en-US" sz="1200" baseline="0" dirty="0"/>
              <a:t>, and then click </a:t>
            </a:r>
            <a:r>
              <a:rPr lang="en-US" sz="1200" b="1" baseline="0" dirty="0"/>
              <a:t>Duplicate</a:t>
            </a:r>
            <a:r>
              <a:rPr lang="en-US" sz="1200" baseline="0" dirty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/>
          </a:p>
          <a:p>
            <a:pPr marL="228600" indent="-228600">
              <a:buFont typeface="+mj-lt"/>
              <a:buAutoNum type="arabicPeriod"/>
            </a:pPr>
            <a:endParaRPr lang="en-US" sz="1200" baseline="0" dirty="0"/>
          </a:p>
          <a:p>
            <a:pPr marL="228600" indent="-228600">
              <a:buFontTx/>
              <a:buNone/>
            </a:pPr>
            <a:r>
              <a:rPr lang="en-US" sz="1200" baseline="0" dirty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shape.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bottom right corner of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the </a:t>
            </a:r>
            <a:r>
              <a:rPr lang="en-US" sz="1200" b="1" dirty="0"/>
              <a:t>Format Shape</a:t>
            </a:r>
            <a:r>
              <a:rPr lang="en-US" sz="1200" dirty="0"/>
              <a:t> dialog</a:t>
            </a:r>
            <a:r>
              <a:rPr lang="en-US" sz="1200" baseline="0" dirty="0"/>
              <a:t> box l</a:t>
            </a:r>
            <a:r>
              <a:rPr lang="en-US" sz="1200" dirty="0"/>
              <a:t>auncher.</a:t>
            </a:r>
            <a:r>
              <a:rPr lang="en-US" sz="1200" baseline="0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Fill</a:t>
            </a:r>
            <a:r>
              <a:rPr lang="en-US" sz="1200" baseline="0" dirty="0"/>
              <a:t> in the left pane, and then select </a:t>
            </a:r>
            <a:r>
              <a:rPr lang="en-US" sz="1200" b="1" baseline="0" dirty="0"/>
              <a:t>Gradient fill </a:t>
            </a:r>
            <a:r>
              <a:rPr lang="en-US" sz="1200" baseline="0" dirty="0"/>
              <a:t>in the </a:t>
            </a:r>
            <a:r>
              <a:rPr lang="en-US" sz="1200" b="1" baseline="0" dirty="0"/>
              <a:t>Fill </a:t>
            </a:r>
            <a:r>
              <a:rPr lang="en-US" sz="1200" baseline="0" dirty="0"/>
              <a:t>pane.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list,</a:t>
            </a:r>
            <a:r>
              <a:rPr lang="en-US" sz="1200" baseline="0" dirty="0"/>
              <a:t>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second circle from the left, do not change the </a:t>
            </a:r>
            <a:r>
              <a:rPr lang="en-US" sz="1200" b="1" baseline="0" dirty="0"/>
              <a:t>Gradient stops </a:t>
            </a:r>
            <a:r>
              <a:rPr lang="en-US" sz="1200" baseline="0" dirty="0"/>
              <a:t>settings in the </a:t>
            </a:r>
            <a:r>
              <a:rPr lang="en-US" sz="1200" b="1" baseline="0" dirty="0"/>
              <a:t>Format Shape </a:t>
            </a:r>
            <a:r>
              <a:rPr lang="en-US" sz="1200" baseline="0" dirty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227</a:t>
            </a:r>
            <a:r>
              <a:rPr lang="en-US" sz="1200" dirty="0"/>
              <a:t>, Green: </a:t>
            </a:r>
            <a:r>
              <a:rPr lang="en-US" sz="1200" b="1" dirty="0"/>
              <a:t>209</a:t>
            </a:r>
            <a:r>
              <a:rPr lang="en-US" sz="1200" dirty="0"/>
              <a:t>, Blue: </a:t>
            </a:r>
            <a:r>
              <a:rPr lang="en-US" sz="1200" b="1" dirty="0"/>
              <a:t>143</a:t>
            </a:r>
            <a:r>
              <a:rPr lang="en-US" sz="1200" dirty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223</a:t>
            </a:r>
            <a:r>
              <a:rPr lang="en-US" sz="1200" dirty="0"/>
              <a:t>, Green: </a:t>
            </a:r>
            <a:r>
              <a:rPr lang="en-US" sz="1200" b="1" dirty="0"/>
              <a:t>205</a:t>
            </a:r>
            <a:r>
              <a:rPr lang="en-US" sz="1200" dirty="0"/>
              <a:t>, Blue: </a:t>
            </a:r>
            <a:r>
              <a:rPr lang="en-US" sz="1200" b="1" dirty="0"/>
              <a:t>75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214</a:t>
            </a:r>
            <a:r>
              <a:rPr lang="en-US" sz="1200" dirty="0"/>
              <a:t>, Green: </a:t>
            </a:r>
            <a:r>
              <a:rPr lang="en-US" sz="1200" b="1" dirty="0"/>
              <a:t>195</a:t>
            </a:r>
            <a:r>
              <a:rPr lang="en-US" sz="1200" dirty="0"/>
              <a:t>, Blue: </a:t>
            </a:r>
            <a:r>
              <a:rPr lang="en-US" sz="1200" b="1" dirty="0"/>
              <a:t>84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eighth circle from the left, do not change the </a:t>
            </a:r>
            <a:r>
              <a:rPr lang="en-US" sz="1200" b="1" baseline="0" dirty="0"/>
              <a:t>Gradient stops </a:t>
            </a:r>
            <a:r>
              <a:rPr lang="en-US" sz="1200" baseline="0" dirty="0"/>
              <a:t>settings in the </a:t>
            </a:r>
            <a:r>
              <a:rPr lang="en-US" sz="1200" b="1" baseline="0" dirty="0"/>
              <a:t>Format Shape </a:t>
            </a:r>
            <a:r>
              <a:rPr lang="en-US" sz="1200" baseline="0" dirty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227</a:t>
            </a:r>
            <a:r>
              <a:rPr lang="en-US" sz="1200" dirty="0"/>
              <a:t>, Green: </a:t>
            </a:r>
            <a:r>
              <a:rPr lang="en-US" sz="1200" b="1" dirty="0"/>
              <a:t>209</a:t>
            </a:r>
            <a:r>
              <a:rPr lang="en-US" sz="1200" dirty="0"/>
              <a:t>, Blue: </a:t>
            </a:r>
            <a:r>
              <a:rPr lang="en-US" sz="1200" b="1" dirty="0"/>
              <a:t>143</a:t>
            </a:r>
            <a:r>
              <a:rPr lang="en-US" sz="1200" dirty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223</a:t>
            </a:r>
            <a:r>
              <a:rPr lang="en-US" sz="1200" dirty="0"/>
              <a:t>, Green: </a:t>
            </a:r>
            <a:r>
              <a:rPr lang="en-US" sz="1200" b="1" dirty="0"/>
              <a:t>205</a:t>
            </a:r>
            <a:r>
              <a:rPr lang="en-US" sz="1200" dirty="0"/>
              <a:t>, Blue: </a:t>
            </a:r>
            <a:r>
              <a:rPr lang="en-US" sz="1200" b="1" dirty="0"/>
              <a:t>75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214</a:t>
            </a:r>
            <a:r>
              <a:rPr lang="en-US" sz="1200" dirty="0"/>
              <a:t>, Green: </a:t>
            </a:r>
            <a:r>
              <a:rPr lang="en-US" sz="1200" b="1" dirty="0"/>
              <a:t>195</a:t>
            </a:r>
            <a:r>
              <a:rPr lang="en-US" sz="1200" dirty="0"/>
              <a:t>, Blue: </a:t>
            </a:r>
            <a:r>
              <a:rPr lang="en-US" sz="1200" b="1" dirty="0"/>
              <a:t>84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endParaRPr lang="en-US" sz="1200" b="1" dirty="0"/>
          </a:p>
          <a:p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/>
              <a:t>, Green: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/>
              <a:t>, Blue: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Transparent light</a:t>
            </a:r>
            <a:r>
              <a:rPr lang="en-US" sz="1400" b="1" baseline="0" dirty="0"/>
              <a:t> effect</a:t>
            </a:r>
            <a:endParaRPr lang="en-US" sz="1400" b="1" dirty="0"/>
          </a:p>
          <a:p>
            <a:r>
              <a:rPr lang="en-US" sz="1400" dirty="0"/>
              <a:t>(Basic)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one of the shapes </a:t>
            </a:r>
            <a:r>
              <a:rPr lang="en-US" sz="1200" baseline="0" dirty="0"/>
              <a:t>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Shapes</a:t>
            </a:r>
            <a:r>
              <a:rPr lang="en-US" sz="1200" baseline="0" dirty="0"/>
              <a:t>, and then under </a:t>
            </a:r>
            <a:r>
              <a:rPr lang="en-US" sz="1200" b="1" baseline="0" dirty="0"/>
              <a:t>Basic Shapes </a:t>
            </a:r>
            <a:r>
              <a:rPr lang="en-US" sz="1200" baseline="0" dirty="0"/>
              <a:t>click </a:t>
            </a:r>
            <a:r>
              <a:rPr lang="en-US" sz="1200" b="1" baseline="0" dirty="0"/>
              <a:t>Oval</a:t>
            </a:r>
            <a:r>
              <a:rPr lang="en-US" sz="1200" baseline="0" dirty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bottom right corner of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 l</a:t>
            </a:r>
            <a:r>
              <a:rPr lang="en-US" sz="1200" dirty="0"/>
              <a:t>auncher. 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Line Color </a:t>
            </a:r>
            <a:r>
              <a:rPr lang="en-US" sz="1200" baseline="0" dirty="0"/>
              <a:t>in the left pane, and then select </a:t>
            </a:r>
            <a:r>
              <a:rPr lang="en-US" sz="1200" b="1" baseline="0" dirty="0"/>
              <a:t>No line </a:t>
            </a:r>
            <a:r>
              <a:rPr lang="en-US" sz="1200" baseline="0" dirty="0"/>
              <a:t>in the </a:t>
            </a:r>
            <a:r>
              <a:rPr lang="en-US" sz="1200" b="1" baseline="0" dirty="0"/>
              <a:t>Line Color </a:t>
            </a:r>
            <a:r>
              <a:rPr lang="en-US" sz="1200" baseline="0" dirty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Also 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Fill</a:t>
            </a:r>
            <a:r>
              <a:rPr lang="en-US" sz="1200" baseline="0" dirty="0"/>
              <a:t> in the left pane, select </a:t>
            </a:r>
            <a:r>
              <a:rPr lang="en-US" sz="1200" b="1" baseline="0" dirty="0"/>
              <a:t>Gradient fill </a:t>
            </a:r>
            <a:r>
              <a:rPr lang="en-US" sz="1200" baseline="0" dirty="0"/>
              <a:t>in the </a:t>
            </a:r>
            <a:r>
              <a:rPr lang="en-US" sz="1200" b="1" baseline="0" dirty="0"/>
              <a:t>Fill</a:t>
            </a:r>
            <a:r>
              <a:rPr lang="en-US" sz="1200" baseline="0" dirty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Shape Effects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Soft Edges</a:t>
            </a:r>
            <a:r>
              <a:rPr lang="en-US" sz="1200" baseline="0" dirty="0"/>
              <a:t>, and then click </a:t>
            </a:r>
            <a:r>
              <a:rPr lang="en-US" sz="1200" b="1" baseline="0" dirty="0"/>
              <a:t>10 Point</a:t>
            </a:r>
            <a:r>
              <a:rPr lang="en-US" sz="120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/>
          </a:p>
          <a:p>
            <a:endParaRPr lang="en-US" sz="1200" dirty="0"/>
          </a:p>
          <a:p>
            <a:r>
              <a:rPr lang="en-US" sz="1200" dirty="0"/>
              <a:t>To reproduce the other shapes</a:t>
            </a:r>
            <a:r>
              <a:rPr lang="en-US" sz="1200" baseline="0" dirty="0"/>
              <a:t> </a:t>
            </a:r>
            <a:r>
              <a:rPr lang="en-US" sz="1200" dirty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Select</a:t>
            </a:r>
            <a:r>
              <a:rPr lang="en-US" sz="1200" baseline="0" dirty="0"/>
              <a:t> the circle on the slide.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Clipboard</a:t>
            </a:r>
            <a:r>
              <a:rPr lang="en-US" sz="1200" baseline="0" dirty="0"/>
              <a:t> group, click the arrow under </a:t>
            </a:r>
            <a:r>
              <a:rPr lang="en-US" sz="1200" b="1" baseline="0" dirty="0"/>
              <a:t>Paste</a:t>
            </a:r>
            <a:r>
              <a:rPr lang="en-US" sz="1200" baseline="0" dirty="0"/>
              <a:t>, and then click </a:t>
            </a:r>
            <a:r>
              <a:rPr lang="en-US" sz="1200" b="1" baseline="0" dirty="0"/>
              <a:t>Duplicate</a:t>
            </a:r>
            <a:r>
              <a:rPr lang="en-US" sz="1200" baseline="0" dirty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/>
          </a:p>
          <a:p>
            <a:pPr marL="228600" indent="-228600">
              <a:buFont typeface="+mj-lt"/>
              <a:buAutoNum type="arabicPeriod"/>
            </a:pPr>
            <a:endParaRPr lang="en-US" sz="1200" baseline="0" dirty="0"/>
          </a:p>
          <a:p>
            <a:pPr marL="228600" indent="-228600">
              <a:buFontTx/>
              <a:buNone/>
            </a:pPr>
            <a:r>
              <a:rPr lang="en-US" sz="1200" baseline="0" dirty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shape.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bottom right corner of the </a:t>
            </a:r>
            <a:r>
              <a:rPr lang="en-US" sz="1200" b="1" baseline="0" dirty="0"/>
              <a:t>Drawing</a:t>
            </a:r>
            <a:r>
              <a:rPr lang="en-US" sz="1200" baseline="0" dirty="0"/>
              <a:t> group, click the </a:t>
            </a:r>
            <a:r>
              <a:rPr lang="en-US" sz="1200" b="1" dirty="0"/>
              <a:t>Format Shape</a:t>
            </a:r>
            <a:r>
              <a:rPr lang="en-US" sz="1200" dirty="0"/>
              <a:t> dialog</a:t>
            </a:r>
            <a:r>
              <a:rPr lang="en-US" sz="1200" baseline="0" dirty="0"/>
              <a:t> box l</a:t>
            </a:r>
            <a:r>
              <a:rPr lang="en-US" sz="1200" dirty="0"/>
              <a:t>auncher.</a:t>
            </a:r>
            <a:r>
              <a:rPr lang="en-US" sz="1200" baseline="0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dirty="0"/>
              <a:t>Format Shape </a:t>
            </a:r>
            <a:r>
              <a:rPr lang="en-US" sz="1200" dirty="0"/>
              <a:t>dialog</a:t>
            </a:r>
            <a:r>
              <a:rPr lang="en-US" sz="1200" baseline="0" dirty="0"/>
              <a:t> box, click </a:t>
            </a:r>
            <a:r>
              <a:rPr lang="en-US" sz="1200" b="1" baseline="0" dirty="0"/>
              <a:t>Fill</a:t>
            </a:r>
            <a:r>
              <a:rPr lang="en-US" sz="1200" baseline="0" dirty="0"/>
              <a:t> in the left pane, and then select </a:t>
            </a:r>
            <a:r>
              <a:rPr lang="en-US" sz="1200" b="1" baseline="0" dirty="0"/>
              <a:t>Gradient fill </a:t>
            </a:r>
            <a:r>
              <a:rPr lang="en-US" sz="1200" baseline="0" dirty="0"/>
              <a:t>in the </a:t>
            </a:r>
            <a:r>
              <a:rPr lang="en-US" sz="1200" b="1" baseline="0" dirty="0"/>
              <a:t>Fill </a:t>
            </a:r>
            <a:r>
              <a:rPr lang="en-US" sz="1200" baseline="0" dirty="0"/>
              <a:t>pane.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list,</a:t>
            </a:r>
            <a:r>
              <a:rPr lang="en-US" sz="1200" baseline="0" dirty="0"/>
              <a:t>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second circle from the left, do not change the </a:t>
            </a:r>
            <a:r>
              <a:rPr lang="en-US" sz="1200" b="1" baseline="0" dirty="0"/>
              <a:t>Gradient stops </a:t>
            </a:r>
            <a:r>
              <a:rPr lang="en-US" sz="1200" baseline="0" dirty="0"/>
              <a:t>settings in the </a:t>
            </a:r>
            <a:r>
              <a:rPr lang="en-US" sz="1200" b="1" baseline="0" dirty="0"/>
              <a:t>Format Shape </a:t>
            </a:r>
            <a:r>
              <a:rPr lang="en-US" sz="1200" baseline="0" dirty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227</a:t>
            </a:r>
            <a:r>
              <a:rPr lang="en-US" sz="1200" dirty="0"/>
              <a:t>, Green: </a:t>
            </a:r>
            <a:r>
              <a:rPr lang="en-US" sz="1200" b="1" dirty="0"/>
              <a:t>209</a:t>
            </a:r>
            <a:r>
              <a:rPr lang="en-US" sz="1200" dirty="0"/>
              <a:t>, Blue: </a:t>
            </a:r>
            <a:r>
              <a:rPr lang="en-US" sz="1200" b="1" dirty="0"/>
              <a:t>143</a:t>
            </a:r>
            <a:r>
              <a:rPr lang="en-US" sz="1200" dirty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223</a:t>
            </a:r>
            <a:r>
              <a:rPr lang="en-US" sz="1200" dirty="0"/>
              <a:t>, Green: </a:t>
            </a:r>
            <a:r>
              <a:rPr lang="en-US" sz="1200" b="1" dirty="0"/>
              <a:t>205</a:t>
            </a:r>
            <a:r>
              <a:rPr lang="en-US" sz="1200" dirty="0"/>
              <a:t>, Blue: </a:t>
            </a:r>
            <a:r>
              <a:rPr lang="en-US" sz="1200" b="1" dirty="0"/>
              <a:t>75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214</a:t>
            </a:r>
            <a:r>
              <a:rPr lang="en-US" sz="1200" dirty="0"/>
              <a:t>, Green: </a:t>
            </a:r>
            <a:r>
              <a:rPr lang="en-US" sz="1200" b="1" dirty="0"/>
              <a:t>195</a:t>
            </a:r>
            <a:r>
              <a:rPr lang="en-US" sz="1200" dirty="0"/>
              <a:t>, Blue: </a:t>
            </a:r>
            <a:r>
              <a:rPr lang="en-US" sz="1200" b="1" dirty="0"/>
              <a:t>84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eighth circle from the left, do not change the </a:t>
            </a:r>
            <a:r>
              <a:rPr lang="en-US" sz="1200" b="1" baseline="0" dirty="0"/>
              <a:t>Gradient stops </a:t>
            </a:r>
            <a:r>
              <a:rPr lang="en-US" sz="1200" baseline="0" dirty="0"/>
              <a:t>settings in the </a:t>
            </a:r>
            <a:r>
              <a:rPr lang="en-US" sz="1200" b="1" baseline="0" dirty="0"/>
              <a:t>Format Shape </a:t>
            </a:r>
            <a:r>
              <a:rPr lang="en-US" sz="1200" baseline="0" dirty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227</a:t>
            </a:r>
            <a:r>
              <a:rPr lang="en-US" sz="1200" dirty="0"/>
              <a:t>, Green: </a:t>
            </a:r>
            <a:r>
              <a:rPr lang="en-US" sz="1200" b="1" dirty="0"/>
              <a:t>209</a:t>
            </a:r>
            <a:r>
              <a:rPr lang="en-US" sz="1200" dirty="0"/>
              <a:t>, Blue: </a:t>
            </a:r>
            <a:r>
              <a:rPr lang="en-US" sz="1200" b="1" dirty="0"/>
              <a:t>143</a:t>
            </a:r>
            <a:r>
              <a:rPr lang="en-US" sz="1200" dirty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223</a:t>
            </a:r>
            <a:r>
              <a:rPr lang="en-US" sz="1200" dirty="0"/>
              <a:t>, Green: </a:t>
            </a:r>
            <a:r>
              <a:rPr lang="en-US" sz="1200" b="1" dirty="0"/>
              <a:t>205</a:t>
            </a:r>
            <a:r>
              <a:rPr lang="en-US" sz="1200" dirty="0"/>
              <a:t>, Blue: </a:t>
            </a:r>
            <a:r>
              <a:rPr lang="en-US" sz="1200" b="1" dirty="0"/>
              <a:t>75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214</a:t>
            </a:r>
            <a:r>
              <a:rPr lang="en-US" sz="1200" dirty="0"/>
              <a:t>, Green: </a:t>
            </a:r>
            <a:r>
              <a:rPr lang="en-US" sz="1200" b="1" dirty="0"/>
              <a:t>195</a:t>
            </a:r>
            <a:r>
              <a:rPr lang="en-US" sz="1200" dirty="0"/>
              <a:t>, Blue: </a:t>
            </a:r>
            <a:r>
              <a:rPr lang="en-US" sz="1200" b="1" dirty="0"/>
              <a:t>84</a:t>
            </a:r>
            <a:r>
              <a:rPr lang="en-US" sz="1200" dirty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60%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/>
              <a:t>Dark Blue, Text 2, Lighter 40%</a:t>
            </a:r>
            <a:r>
              <a:rPr lang="en-US" sz="1200" b="0" dirty="0"/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/>
              <a:t>Dark Blue, Text 2, Lighter 40%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endParaRPr lang="en-US" sz="1200" b="1" dirty="0"/>
          </a:p>
          <a:p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/>
              <a:t>, Green: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/>
              <a:t>, Blue: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3227-DB65-441E-9C3E-DCC818DE1D4B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0B47-C0CE-4176-94B3-9F500BA85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DAB9-0032-4D59-B69D-8AC8FB0D75CB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E318-6C7A-4899-9EEC-A06A3B82A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9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7E12-3980-42FE-A715-DEFFA4FA4EEC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0F98-E657-4A99-B2F8-782D34B3E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1B5E-5DB0-47A8-A519-475569761B58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ABEC-0859-41FB-9F8A-49160C8CB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400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24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10400" y="6172200"/>
            <a:ext cx="15240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33400" y="6172200"/>
            <a:ext cx="12192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CA2211B8-6655-4A5C-BFDF-88C81854BA0D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B04D2-7F0F-4E9C-A3D2-FBE01A583082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F6217-7879-4DC9-9641-A2AD509DC887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895600"/>
            <a:ext cx="3314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895600"/>
            <a:ext cx="3314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6661-DCD1-4381-AF24-4E9E7CB84F89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57ED-BA6A-495F-B089-A751289B4EA9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98A7-5C57-4AB8-ABC9-175C9CBAF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8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66D61-A669-4BAD-9F56-63D326631B42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6DAEC-8746-447B-A366-C4A2E4035CBF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B02C5-3EC6-4D7F-A327-750CDD615463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C7EA2-9C8E-487F-941F-455B046C9E30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0EF0F-64FF-4976-A9CC-6E17BF5299E9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477D9-4AAD-4BF0-B5E2-3CC72316DDD4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69545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43000"/>
            <a:ext cx="493395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03722-3A78-4AD2-8342-9A4C8ACAAD00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F58A-892C-4011-93CE-BD30B0F32CF7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DFF2-435A-4BC5-8B39-238EA856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0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993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3993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</p:grpSp>
      <p:sp>
        <p:nvSpPr>
          <p:cNvPr id="399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7F231E-1DD5-4AF7-93B7-15A593945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D8E7D-E5F1-4073-B955-6C056F9C4A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1894-EAC4-4330-9946-7116F49928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39AB-D862-41A6-A35A-4C35D20E3D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B0DF-28AB-4A7D-806B-76C3ECFFAA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6FC7F-E852-44DC-8869-7264A1BD47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4BB31-740D-4D54-8F77-F6ECDCB4AA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B761-8FBC-4C4E-90AA-98D304C283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643F3-A978-4680-97EA-478913D394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0FD0-7A74-4C7F-9962-4376AA74122E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B1BE-7DB7-49FB-9A23-873109F66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1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9D69B-2630-4EF5-92C8-F846C39854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D9C97-9BA4-4F5E-95EC-228D1A720F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400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24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10400" y="6172200"/>
            <a:ext cx="15240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33400" y="6172200"/>
            <a:ext cx="12192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CA2211B8-6655-4A5C-BFDF-88C81854BA0D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B04D2-7F0F-4E9C-A3D2-FBE01A583082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F6217-7879-4DC9-9641-A2AD509DC887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895600"/>
            <a:ext cx="3314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895600"/>
            <a:ext cx="3314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6661-DCD1-4381-AF24-4E9E7CB84F89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66D61-A669-4BAD-9F56-63D326631B42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6DAEC-8746-447B-A366-C4A2E4035CBF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B02C5-3EC6-4D7F-A327-750CDD615463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C7EA2-9C8E-487F-941F-455B046C9E30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596F-5DFC-4724-A289-948DF6C507B6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5B21-3664-4597-A822-E665B811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0EF0F-64FF-4976-A9CC-6E17BF5299E9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477D9-4AAD-4BF0-B5E2-3CC72316DDD4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69545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43000"/>
            <a:ext cx="493395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03722-3A78-4AD2-8342-9A4C8ACAAD00}" type="slidenum">
              <a:rPr lang="en-US">
                <a:solidFill>
                  <a:srgbClr val="FF9933"/>
                </a:solidFill>
              </a:rPr>
              <a:pPr/>
              <a:t>‹#›</a:t>
            </a:fld>
            <a:endParaRPr lang="en-US">
              <a:solidFill>
                <a:srgbClr val="FF993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EEE0-A66B-4132-9A7B-2919DEA0480B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7CC4-511E-4116-8124-A345FDEB3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8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E2F1-7506-4718-952A-B1FF9D122256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7832-E0A8-4462-8303-DB8656C31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3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548D-5CCC-4B1E-83BC-1E72366A8F96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64CB-FBDA-4271-B8CD-C21912FAD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0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77F97-3D02-4CDA-A9FE-8770CB4ACF64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74250-E563-4F07-BA13-DC1ABE508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8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3983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</p:grpSp>
      <p:sp>
        <p:nvSpPr>
          <p:cNvPr id="398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8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  <a:latin typeface="Tahoma" charset="0"/>
              <a:cs typeface="+mn-cs"/>
            </a:endParaRPr>
          </a:p>
        </p:txBody>
      </p:sp>
      <p:sp>
        <p:nvSpPr>
          <p:cNvPr id="398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  <a:latin typeface="Tahoma" charset="0"/>
              <a:cs typeface="+mn-cs"/>
            </a:endParaRPr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33C0B27-4011-4A40-A49E-C610A4A12A7B}" type="slidenum">
              <a:rPr lang="en-US">
                <a:solidFill>
                  <a:srgbClr val="FFFFFF"/>
                </a:solidFill>
                <a:latin typeface="Tahoma" charset="0"/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143000"/>
            <a:ext cx="67818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8956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4030348-27A7-452A-8929-F8B61390E6FB}" type="slidenum">
              <a:rPr lang="en-US" smtClean="0">
                <a:solidFill>
                  <a:srgbClr val="FF9933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9933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143000"/>
            <a:ext cx="67818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8956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4030348-27A7-452A-8929-F8B61390E6FB}" type="slidenum">
              <a:rPr lang="en-US" smtClean="0">
                <a:solidFill>
                  <a:srgbClr val="FF9933"/>
                </a:solidFill>
                <a:latin typeface="Arial" charset="0"/>
                <a:cs typeface="+mn-cs"/>
              </a:rPr>
              <a:pPr/>
              <a:t>‹#›</a:t>
            </a:fld>
            <a:endParaRPr lang="en-US">
              <a:solidFill>
                <a:srgbClr val="FF9933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Sahaj\Desktop\green-blank-blackbo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286000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latin typeface="Quilline Script Thin" pitchFamily="2" charset="0"/>
              </a:rPr>
              <a:t>Issues with low concentration gas detection in ambient air: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Quilline Script Thin"/>
                <a:cs typeface="Arial" pitchFamily="34" charset="0"/>
              </a:rPr>
              <a:t>Sub-</a:t>
            </a:r>
            <a:r>
              <a:rPr lang="en-US" sz="4400" dirty="0" err="1">
                <a:solidFill>
                  <a:schemeClr val="bg1"/>
                </a:solidFill>
                <a:latin typeface="Quilline Script Thin"/>
                <a:cs typeface="Arial" pitchFamily="34" charset="0"/>
              </a:rPr>
              <a:t>ppm</a:t>
            </a:r>
            <a:r>
              <a:rPr lang="en-US" sz="4400" dirty="0">
                <a:solidFill>
                  <a:schemeClr val="bg1"/>
                </a:solidFill>
                <a:latin typeface="Quilline Script Thin"/>
                <a:cs typeface="Arial" pitchFamily="34" charset="0"/>
              </a:rPr>
              <a:t> and ppb detection are not just business as usual.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mt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228" y="533398"/>
            <a:ext cx="5401544" cy="6029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848600" cy="1752600"/>
          </a:xfrm>
        </p:spPr>
        <p:txBody>
          <a:bodyPr/>
          <a:lstStyle/>
          <a:p>
            <a:r>
              <a:rPr lang="en-US" dirty="0"/>
              <a:t>There is an alternative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2400" cy="685800"/>
          </a:xfrm>
        </p:spPr>
        <p:txBody>
          <a:bodyPr/>
          <a:lstStyle/>
          <a:p>
            <a:r>
              <a:rPr lang="en-US" sz="3600" dirty="0"/>
              <a:t>SENSOR EXPRESS</a:t>
            </a:r>
            <a:r>
              <a:rPr lang="en-US" sz="3600" baseline="30000" dirty="0"/>
              <a:t>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685800"/>
            <a:ext cx="6629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Pre-calibrated sensors are sent to you on a subscription basis, or can be ordered as needed—at a discount.  Simply remove the old sensor, and replace it with the new one.  </a:t>
            </a:r>
          </a:p>
          <a:p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An accompanying calibration certification details zero and span adjustments that are to be made on the instrument, to set it up with the  newly certified sensor.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r>
              <a:rPr lang="en-US" sz="5400" dirty="0"/>
              <a:t>For some gases…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685800"/>
          </a:xfrm>
        </p:spPr>
        <p:txBody>
          <a:bodyPr>
            <a:noAutofit/>
          </a:bodyPr>
          <a:lstStyle/>
          <a:p>
            <a:r>
              <a:rPr lang="en-US" sz="3600" dirty="0"/>
              <a:t>Even permeation tubes are not available</a:t>
            </a:r>
            <a:endParaRPr lang="en-US" sz="36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+mn-lt"/>
              </a:rPr>
              <a:t>e.g.</a:t>
            </a:r>
            <a:r>
              <a:rPr lang="en-US" sz="3600" dirty="0">
                <a:latin typeface="+mn-lt"/>
              </a:rPr>
              <a:t>     H</a:t>
            </a:r>
            <a:r>
              <a:rPr lang="en-US" sz="3600" baseline="-25000" dirty="0">
                <a:latin typeface="+mn-lt"/>
              </a:rPr>
              <a:t>2</a:t>
            </a:r>
            <a:r>
              <a:rPr lang="en-US" sz="3600" dirty="0">
                <a:latin typeface="+mn-lt"/>
              </a:rPr>
              <a:t>O</a:t>
            </a:r>
            <a:r>
              <a:rPr lang="en-US" sz="3600" baseline="-25000" dirty="0">
                <a:latin typeface="+mn-lt"/>
              </a:rPr>
              <a:t>2 ,      </a:t>
            </a:r>
            <a:r>
              <a:rPr lang="en-US" sz="3600" dirty="0">
                <a:latin typeface="+mn-lt"/>
              </a:rPr>
              <a:t>Peracetic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848600" cy="1752600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In such cases….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Specialized lab techniques will be required</a:t>
            </a:r>
            <a:endParaRPr lang="en-US" sz="36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And SENSOR EXPRESS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to the customer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gas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089025"/>
          </a:xfrm>
        </p:spPr>
        <p:txBody>
          <a:bodyPr>
            <a:noAutofit/>
          </a:bodyPr>
          <a:lstStyle/>
          <a:p>
            <a:r>
              <a:rPr lang="en-US" sz="6600" dirty="0"/>
              <a:t>Zero gas must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458200" cy="1447800"/>
          </a:xfrm>
        </p:spPr>
        <p:txBody>
          <a:bodyPr>
            <a:noAutofit/>
          </a:bodyPr>
          <a:lstStyle/>
          <a:p>
            <a:pPr algn="l"/>
            <a:r>
              <a:rPr lang="en-US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Contain ≤ 1% of expected value of target gas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Exclude  potential interferents, as necessary</a:t>
            </a:r>
            <a:endParaRPr lang="en-US" sz="48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089025"/>
          </a:xfrm>
        </p:spPr>
        <p:txBody>
          <a:bodyPr>
            <a:noAutofit/>
          </a:bodyPr>
          <a:lstStyle/>
          <a:p>
            <a:r>
              <a:rPr lang="en-US" sz="7200" dirty="0"/>
              <a:t>BUT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458200" cy="1447800"/>
          </a:xfrm>
        </p:spPr>
        <p:txBody>
          <a:bodyPr>
            <a:noAutofit/>
          </a:bodyPr>
          <a:lstStyle/>
          <a:p>
            <a:pPr algn="l"/>
            <a:r>
              <a:rPr 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This may not always be possible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1828800"/>
          </a:xfrm>
        </p:spPr>
        <p:txBody>
          <a:bodyPr>
            <a:noAutofit/>
          </a:bodyPr>
          <a:lstStyle/>
          <a:p>
            <a:pPr algn="l"/>
            <a:r>
              <a:rPr lang="en-US" sz="6600" dirty="0"/>
              <a:t>Consider best available</a:t>
            </a:r>
            <a:br>
              <a:rPr lang="en-US" sz="6600" dirty="0"/>
            </a:br>
            <a:r>
              <a:rPr lang="en-US" sz="6600" dirty="0"/>
              <a:t>zero gas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458200" cy="3276600"/>
          </a:xfrm>
        </p:spPr>
        <p:txBody>
          <a:bodyPr>
            <a:noAutofit/>
          </a:bodyPr>
          <a:lstStyle/>
          <a:p>
            <a:pPr algn="l"/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Total hydrocarbons		&lt; 0.01 ppm</a:t>
            </a:r>
          </a:p>
          <a:p>
            <a:pPr algn="l"/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					&lt; 0.01 ppm</a:t>
            </a:r>
          </a:p>
          <a:p>
            <a:pPr algn="l"/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NO</a:t>
            </a:r>
            <a:r>
              <a:rPr lang="en-US" sz="3600" spc="-150" baseline="-25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x</a:t>
            </a:r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					&lt; 0.001 ppm 		</a:t>
            </a:r>
          </a:p>
          <a:p>
            <a:pPr algn="l"/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</a:t>
            </a:r>
            <a:r>
              <a:rPr lang="en-US" sz="3600" spc="-150" baseline="-25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2</a:t>
            </a:r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					&lt; 0.001 ppm</a:t>
            </a:r>
          </a:p>
          <a:p>
            <a:pPr algn="l"/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N</a:t>
            </a:r>
            <a:r>
              <a:rPr lang="en-US" sz="3600" spc="-150" baseline="-25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2</a:t>
            </a:r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O					&lt; 0.001 ppm</a:t>
            </a:r>
          </a:p>
          <a:p>
            <a:pPr algn="l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895600"/>
          </a:xfrm>
        </p:spPr>
        <p:txBody>
          <a:bodyPr>
            <a:noAutofit/>
          </a:bodyPr>
          <a:lstStyle/>
          <a:p>
            <a:r>
              <a:rPr lang="en-US" sz="5400" dirty="0"/>
              <a:t>Thermo Model 48i offers</a:t>
            </a:r>
            <a:br>
              <a:rPr lang="en-US" sz="5400" dirty="0"/>
            </a:br>
            <a:r>
              <a:rPr lang="en-US" sz="5400" dirty="0"/>
              <a:t> 0-1 ppm measuring range for 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429000"/>
            <a:ext cx="8458200" cy="1447800"/>
          </a:xfrm>
        </p:spPr>
        <p:txBody>
          <a:bodyPr>
            <a:noAutofit/>
          </a:bodyPr>
          <a:lstStyle/>
          <a:p>
            <a:pPr algn="l"/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But, a reading of 0.2 ppm would be subject to a 5% error--just from the zero gas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And what about the calibration error?</a:t>
            </a:r>
            <a:r>
              <a:rPr lang="en-US" dirty="0"/>
              <a:t>mn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Sahaj\Desktop\green-blank-blackbo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286000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latin typeface="Quilline Script Thin" pitchFamily="2" charset="0"/>
              </a:rPr>
              <a:t>Presented by: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Quilline Script Thin"/>
                <a:cs typeface="Arial" pitchFamily="34" charset="0"/>
              </a:rPr>
              <a:t>ETA Associates</a:t>
            </a:r>
          </a:p>
          <a:p>
            <a:r>
              <a:rPr lang="en-US" sz="4800" dirty="0">
                <a:solidFill>
                  <a:schemeClr val="bg1"/>
                </a:solidFill>
                <a:latin typeface="Quilline Script Thin"/>
                <a:cs typeface="Arial" pitchFamily="34" charset="0"/>
              </a:rPr>
              <a:t>and</a:t>
            </a:r>
          </a:p>
          <a:p>
            <a:r>
              <a:rPr lang="en-US" sz="4800" dirty="0">
                <a:solidFill>
                  <a:schemeClr val="bg1"/>
                </a:solidFill>
                <a:latin typeface="Quilline Script Thin"/>
                <a:cs typeface="Arial" pitchFamily="34" charset="0"/>
              </a:rPr>
              <a:t>Interscan Corporation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089025"/>
          </a:xfrm>
        </p:spPr>
        <p:txBody>
          <a:bodyPr>
            <a:noAutofit/>
          </a:bodyPr>
          <a:lstStyle/>
          <a:p>
            <a:r>
              <a:rPr lang="en-US" sz="7200" dirty="0"/>
              <a:t>With gases such as SO</a:t>
            </a:r>
            <a:r>
              <a:rPr lang="en-US" sz="7200" baseline="-25000" dirty="0"/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352800"/>
            <a:ext cx="8458200" cy="1905000"/>
          </a:xfrm>
        </p:spPr>
        <p:txBody>
          <a:bodyPr>
            <a:noAutofit/>
          </a:bodyPr>
          <a:lstStyle/>
          <a:p>
            <a:pPr algn="l"/>
            <a:r>
              <a:rPr 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The situation is even worse, for very low range measurements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4267200"/>
          </a:xfrm>
        </p:spPr>
        <p:txBody>
          <a:bodyPr>
            <a:noAutofit/>
          </a:bodyPr>
          <a:lstStyle/>
          <a:p>
            <a:r>
              <a:rPr lang="en-US" sz="7200" dirty="0"/>
              <a:t>Check </a:t>
            </a:r>
            <a:r>
              <a:rPr lang="en-US" sz="7200"/>
              <a:t>out our  </a:t>
            </a:r>
            <a:r>
              <a:rPr lang="en-US" sz="7200" dirty="0"/>
              <a:t>Knowledge Base article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5334000"/>
            <a:ext cx="8458200" cy="1066800"/>
          </a:xfrm>
        </p:spPr>
        <p:txBody>
          <a:bodyPr>
            <a:noAutofit/>
          </a:bodyPr>
          <a:lstStyle/>
          <a:p>
            <a:pPr algn="l"/>
            <a:r>
              <a:rPr 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“In search of zero”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458200" cy="1470025"/>
          </a:xfrm>
        </p:spPr>
        <p:txBody>
          <a:bodyPr>
            <a:noAutofit/>
          </a:bodyPr>
          <a:lstStyle/>
          <a:p>
            <a:r>
              <a:rPr lang="en-US" sz="8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2286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95300" y="381000"/>
            <a:ext cx="8153400" cy="2990851"/>
          </a:xfrm>
        </p:spPr>
        <p:txBody>
          <a:bodyPr>
            <a:no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Interferences that pose negligible problems at higher concentration measurements…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become significant at lower range measurements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2286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95300" y="914399"/>
            <a:ext cx="8153400" cy="1295401"/>
          </a:xfrm>
        </p:spPr>
        <p:txBody>
          <a:bodyPr>
            <a:no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Consider this example…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010400" cy="1295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The effect of NO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 on SO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 measurements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5361" y="4800600"/>
            <a:ext cx="5653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  <a:cs typeface="+mn-cs"/>
              </a:rPr>
              <a:t>OSHA </a:t>
            </a:r>
            <a:r>
              <a:rPr lang="en-US" sz="3600" dirty="0" err="1">
                <a:solidFill>
                  <a:prstClr val="white"/>
                </a:solidFill>
                <a:latin typeface="Calibri"/>
                <a:cs typeface="+mn-cs"/>
              </a:rPr>
              <a:t>PEL</a:t>
            </a:r>
            <a:r>
              <a:rPr lang="en-US" sz="3600" dirty="0">
                <a:solidFill>
                  <a:prstClr val="white"/>
                </a:solidFill>
                <a:latin typeface="Calibri"/>
                <a:cs typeface="+mn-cs"/>
              </a:rPr>
              <a:t> for SO</a:t>
            </a:r>
            <a:r>
              <a:rPr lang="en-US" sz="3600" baseline="-25000" dirty="0">
                <a:solidFill>
                  <a:prstClr val="white"/>
                </a:solidFill>
                <a:latin typeface="Calibri"/>
                <a:cs typeface="+mn-cs"/>
              </a:rPr>
              <a:t>2</a:t>
            </a:r>
            <a:r>
              <a:rPr lang="en-US" sz="3600" dirty="0">
                <a:solidFill>
                  <a:prstClr val="white"/>
                </a:solidFill>
                <a:latin typeface="Calibri"/>
                <a:cs typeface="+mn-cs"/>
              </a:rPr>
              <a:t> is 5 ppm </a:t>
            </a:r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2286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95300" y="914399"/>
            <a:ext cx="8153400" cy="1295401"/>
          </a:xfrm>
        </p:spPr>
        <p:txBody>
          <a:bodyPr>
            <a:no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 our sensor…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010400" cy="1295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24 ppm NO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 will produce a 1 ppm negative effect on SO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0771" y="4800600"/>
            <a:ext cx="4762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And, that’s not so bad 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2286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95300" y="914399"/>
            <a:ext cx="8153400" cy="1295401"/>
          </a:xfrm>
        </p:spPr>
        <p:txBody>
          <a:bodyPr>
            <a:no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But, if you wanted to read </a:t>
            </a:r>
            <a:b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0.1 ppm 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010400" cy="1295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The effect has been magnified by a factor of ten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900" y="4800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And, can now become a problem 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2781300" y="2743200"/>
            <a:ext cx="3581400" cy="762000"/>
          </a:xfrm>
        </p:spPr>
        <p:txBody>
          <a:bodyPr/>
          <a:lstStyle/>
          <a:p>
            <a:r>
              <a:rPr lang="en-US" sz="3600" dirty="0"/>
              <a:t>Joel Myerson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762000" y="838201"/>
            <a:ext cx="7772400" cy="914400"/>
          </a:xfrm>
        </p:spPr>
        <p:txBody>
          <a:bodyPr/>
          <a:lstStyle/>
          <a:p>
            <a:r>
              <a:rPr lang="en-US" sz="6000" dirty="0"/>
              <a:t>Special thanks to…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28" y="3886200"/>
            <a:ext cx="3429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CC66"/>
              </a:buClr>
              <a:buSzPct val="80000"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Caroline </a:t>
            </a:r>
            <a:r>
              <a:rPr lang="en-US" sz="3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Ronten</a:t>
            </a:r>
            <a:endParaRPr lang="en-US" sz="3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Sahaj\Desktop\green-blank-blackbo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4419600" y="838200"/>
            <a:ext cx="3505200" cy="1219200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latin typeface="Quilline Script Thin" pitchFamily="2" charset="0"/>
              </a:rPr>
              <a:t>KEY</a:t>
            </a:r>
            <a:r>
              <a:rPr lang="en-US" sz="6850" b="1" dirty="0">
                <a:solidFill>
                  <a:schemeClr val="bg1"/>
                </a:solidFill>
                <a:latin typeface="Quilline Script Thin" pitchFamily="2" charset="0"/>
              </a:rPr>
              <a:t> POINT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124200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Quilline Script Thin"/>
                <a:cs typeface="Arial" pitchFamily="34" charset="0"/>
              </a:rPr>
              <a:t>Once you enter the world of low concentration measurements, issues that previously were hidden are now magnified—and are thus all too apparent.</a:t>
            </a:r>
          </a:p>
        </p:txBody>
      </p:sp>
      <p:pic>
        <p:nvPicPr>
          <p:cNvPr id="5" name="Picture 4" descr="500px-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5" y="457205"/>
            <a:ext cx="28575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 levels are always being lowered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7086600" cy="17526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this is… 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from just an “academic” concern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 best, it will be difficult!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772400" cy="685800"/>
          </a:xfrm>
        </p:spPr>
        <p:txBody>
          <a:bodyPr/>
          <a:lstStyle/>
          <a:p>
            <a:r>
              <a:rPr lang="en-US" sz="3600" dirty="0"/>
              <a:t>Permeation tubes, usually not cylinder gas</a:t>
            </a:r>
          </a:p>
        </p:txBody>
      </p:sp>
      <p:pic>
        <p:nvPicPr>
          <p:cNvPr id="6" name="Picture 5" descr="dyna_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800600"/>
            <a:ext cx="24130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6858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</a:rPr>
              <a:t>A permeation tube is a sealed permeable membrane containing solid, liquid or liquefiable gases that permeate through the walls of the membrane at a constant rate.</a:t>
            </a: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4" name="Picture 3" descr="glam-dyna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2852" y="3733800"/>
            <a:ext cx="2378297" cy="2636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685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device is maintained at a constant temperature to establish constant vapor pressure inside the device.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450" y="3429000"/>
            <a:ext cx="6515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Calibri" pitchFamily="34" charset="0"/>
              </a:rPr>
              <a:t>The vapor escapes through the walls of the permeable membrane at a constant rate as long as the set point temperature is maintained. </a:t>
            </a:r>
            <a:endParaRPr lang="en-US" sz="3200" dirty="0">
              <a:solidFill>
                <a:srgbClr val="000000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6858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A measured flow of an inert gas is passed through the permeation chamber resulting in known volumetric concentration in ppm/ppb.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962400"/>
            <a:ext cx="651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By varying the dilution flow rate one is able to generate a wide range of concentrations using a single device.</a:t>
            </a:r>
            <a:r>
              <a:rPr lang="en-US" sz="3200" b="1" dirty="0">
                <a:solidFill>
                  <a:srgbClr val="000000"/>
                </a:solidFill>
                <a:cs typeface="Calibri" pitchFamily="34" charset="0"/>
              </a:rPr>
              <a:t> </a:t>
            </a:r>
            <a:endParaRPr lang="en-US" sz="3200" dirty="0">
              <a:solidFill>
                <a:srgbClr val="000000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S1019788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S010203793">
  <a:themeElements>
    <a:clrScheme name="Office Them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01072123">
  <a:themeElements>
    <a:clrScheme name="Office Theme 10">
      <a:dk1>
        <a:srgbClr val="FF9933"/>
      </a:dk1>
      <a:lt1>
        <a:srgbClr val="FFFFFF"/>
      </a:lt1>
      <a:dk2>
        <a:srgbClr val="FE6E0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82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FF9900"/>
        </a:accent1>
        <a:accent2>
          <a:srgbClr val="FF505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4848"/>
        </a:accent6>
        <a:hlink>
          <a:srgbClr val="FFFF99"/>
        </a:hlink>
        <a:folHlink>
          <a:srgbClr val="9933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25252F"/>
        </a:dk1>
        <a:lt1>
          <a:srgbClr val="CCECFF"/>
        </a:lt1>
        <a:dk2>
          <a:srgbClr val="000000"/>
        </a:dk2>
        <a:lt2>
          <a:srgbClr val="FFFFFF"/>
        </a:lt2>
        <a:accent1>
          <a:srgbClr val="009999"/>
        </a:accent1>
        <a:accent2>
          <a:srgbClr val="67972D"/>
        </a:accent2>
        <a:accent3>
          <a:srgbClr val="AAAAAA"/>
        </a:accent3>
        <a:accent4>
          <a:srgbClr val="AEC9DA"/>
        </a:accent4>
        <a:accent5>
          <a:srgbClr val="AACACA"/>
        </a:accent5>
        <a:accent6>
          <a:srgbClr val="5D8828"/>
        </a:accent6>
        <a:hlink>
          <a:srgbClr val="FFFFCC"/>
        </a:hlink>
        <a:folHlink>
          <a:srgbClr val="9933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AAC8C7"/>
        </a:dk1>
        <a:lt1>
          <a:srgbClr val="FFFFFF"/>
        </a:lt1>
        <a:dk2>
          <a:srgbClr val="000000"/>
        </a:dk2>
        <a:lt2>
          <a:srgbClr val="808080"/>
        </a:lt2>
        <a:accent1>
          <a:srgbClr val="336666"/>
        </a:accent1>
        <a:accent2>
          <a:srgbClr val="660099"/>
        </a:accent2>
        <a:accent3>
          <a:srgbClr val="FFFFFF"/>
        </a:accent3>
        <a:accent4>
          <a:srgbClr val="91AAAA"/>
        </a:accent4>
        <a:accent5>
          <a:srgbClr val="ADB8B8"/>
        </a:accent5>
        <a:accent6>
          <a:srgbClr val="5C008A"/>
        </a:accent6>
        <a:hlink>
          <a:srgbClr val="66CCCC"/>
        </a:hlink>
        <a:folHlink>
          <a:srgbClr val="82AC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2D2015"/>
        </a:dk1>
        <a:lt1>
          <a:srgbClr val="E6E6CD"/>
        </a:lt1>
        <a:dk2>
          <a:srgbClr val="523E26"/>
        </a:dk2>
        <a:lt2>
          <a:srgbClr val="DFC08D"/>
        </a:lt2>
        <a:accent1>
          <a:srgbClr val="999966"/>
        </a:accent1>
        <a:accent2>
          <a:srgbClr val="8F5F2F"/>
        </a:accent2>
        <a:accent3>
          <a:srgbClr val="B3AFAC"/>
        </a:accent3>
        <a:accent4>
          <a:srgbClr val="C4C4AF"/>
        </a:accent4>
        <a:accent5>
          <a:srgbClr val="CACAB8"/>
        </a:accent5>
        <a:accent6>
          <a:srgbClr val="81552A"/>
        </a:accent6>
        <a:hlink>
          <a:srgbClr val="99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5252F"/>
        </a:dk1>
        <a:lt1>
          <a:srgbClr val="E5F2FD"/>
        </a:lt1>
        <a:dk2>
          <a:srgbClr val="000000"/>
        </a:dk2>
        <a:lt2>
          <a:srgbClr val="FFFFFF"/>
        </a:lt2>
        <a:accent1>
          <a:srgbClr val="336699"/>
        </a:accent1>
        <a:accent2>
          <a:srgbClr val="003399"/>
        </a:accent2>
        <a:accent3>
          <a:srgbClr val="AAAAAA"/>
        </a:accent3>
        <a:accent4>
          <a:srgbClr val="C3CFD8"/>
        </a:accent4>
        <a:accent5>
          <a:srgbClr val="ADB8CA"/>
        </a:accent5>
        <a:accent6>
          <a:srgbClr val="002D8A"/>
        </a:accent6>
        <a:hlink>
          <a:srgbClr val="99CC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3366"/>
        </a:dk1>
        <a:lt1>
          <a:srgbClr val="EBEBFF"/>
        </a:lt1>
        <a:dk2>
          <a:srgbClr val="000099"/>
        </a:dk2>
        <a:lt2>
          <a:srgbClr val="CCFFFF"/>
        </a:lt2>
        <a:accent1>
          <a:srgbClr val="9999CC"/>
        </a:accent1>
        <a:accent2>
          <a:srgbClr val="669999"/>
        </a:accent2>
        <a:accent3>
          <a:srgbClr val="AAAACA"/>
        </a:accent3>
        <a:accent4>
          <a:srgbClr val="C9C9DA"/>
        </a:accent4>
        <a:accent5>
          <a:srgbClr val="CACAE2"/>
        </a:accent5>
        <a:accent6>
          <a:srgbClr val="5C8A8A"/>
        </a:accent6>
        <a:hlink>
          <a:srgbClr val="666699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FF9933"/>
        </a:dk1>
        <a:lt1>
          <a:srgbClr val="FFFFFF"/>
        </a:lt1>
        <a:dk2>
          <a:srgbClr val="FE6E02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82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S01028677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01072123">
  <a:themeElements>
    <a:clrScheme name="Office Theme 10">
      <a:dk1>
        <a:srgbClr val="FF9933"/>
      </a:dk1>
      <a:lt1>
        <a:srgbClr val="FFFFFF"/>
      </a:lt1>
      <a:dk2>
        <a:srgbClr val="FE6E0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82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FF9900"/>
        </a:accent1>
        <a:accent2>
          <a:srgbClr val="FF505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4848"/>
        </a:accent6>
        <a:hlink>
          <a:srgbClr val="FFFF99"/>
        </a:hlink>
        <a:folHlink>
          <a:srgbClr val="9933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25252F"/>
        </a:dk1>
        <a:lt1>
          <a:srgbClr val="CCECFF"/>
        </a:lt1>
        <a:dk2>
          <a:srgbClr val="000000"/>
        </a:dk2>
        <a:lt2>
          <a:srgbClr val="FFFFFF"/>
        </a:lt2>
        <a:accent1>
          <a:srgbClr val="009999"/>
        </a:accent1>
        <a:accent2>
          <a:srgbClr val="67972D"/>
        </a:accent2>
        <a:accent3>
          <a:srgbClr val="AAAAAA"/>
        </a:accent3>
        <a:accent4>
          <a:srgbClr val="AEC9DA"/>
        </a:accent4>
        <a:accent5>
          <a:srgbClr val="AACACA"/>
        </a:accent5>
        <a:accent6>
          <a:srgbClr val="5D8828"/>
        </a:accent6>
        <a:hlink>
          <a:srgbClr val="FFFFCC"/>
        </a:hlink>
        <a:folHlink>
          <a:srgbClr val="9933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AAC8C7"/>
        </a:dk1>
        <a:lt1>
          <a:srgbClr val="FFFFFF"/>
        </a:lt1>
        <a:dk2>
          <a:srgbClr val="000000"/>
        </a:dk2>
        <a:lt2>
          <a:srgbClr val="808080"/>
        </a:lt2>
        <a:accent1>
          <a:srgbClr val="336666"/>
        </a:accent1>
        <a:accent2>
          <a:srgbClr val="660099"/>
        </a:accent2>
        <a:accent3>
          <a:srgbClr val="FFFFFF"/>
        </a:accent3>
        <a:accent4>
          <a:srgbClr val="91AAAA"/>
        </a:accent4>
        <a:accent5>
          <a:srgbClr val="ADB8B8"/>
        </a:accent5>
        <a:accent6>
          <a:srgbClr val="5C008A"/>
        </a:accent6>
        <a:hlink>
          <a:srgbClr val="66CCCC"/>
        </a:hlink>
        <a:folHlink>
          <a:srgbClr val="82AC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2D2015"/>
        </a:dk1>
        <a:lt1>
          <a:srgbClr val="E6E6CD"/>
        </a:lt1>
        <a:dk2>
          <a:srgbClr val="523E26"/>
        </a:dk2>
        <a:lt2>
          <a:srgbClr val="DFC08D"/>
        </a:lt2>
        <a:accent1>
          <a:srgbClr val="999966"/>
        </a:accent1>
        <a:accent2>
          <a:srgbClr val="8F5F2F"/>
        </a:accent2>
        <a:accent3>
          <a:srgbClr val="B3AFAC"/>
        </a:accent3>
        <a:accent4>
          <a:srgbClr val="C4C4AF"/>
        </a:accent4>
        <a:accent5>
          <a:srgbClr val="CACAB8"/>
        </a:accent5>
        <a:accent6>
          <a:srgbClr val="81552A"/>
        </a:accent6>
        <a:hlink>
          <a:srgbClr val="99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5252F"/>
        </a:dk1>
        <a:lt1>
          <a:srgbClr val="E5F2FD"/>
        </a:lt1>
        <a:dk2>
          <a:srgbClr val="000000"/>
        </a:dk2>
        <a:lt2>
          <a:srgbClr val="FFFFFF"/>
        </a:lt2>
        <a:accent1>
          <a:srgbClr val="336699"/>
        </a:accent1>
        <a:accent2>
          <a:srgbClr val="003399"/>
        </a:accent2>
        <a:accent3>
          <a:srgbClr val="AAAAAA"/>
        </a:accent3>
        <a:accent4>
          <a:srgbClr val="C3CFD8"/>
        </a:accent4>
        <a:accent5>
          <a:srgbClr val="ADB8CA"/>
        </a:accent5>
        <a:accent6>
          <a:srgbClr val="002D8A"/>
        </a:accent6>
        <a:hlink>
          <a:srgbClr val="99CC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3366"/>
        </a:dk1>
        <a:lt1>
          <a:srgbClr val="EBEBFF"/>
        </a:lt1>
        <a:dk2>
          <a:srgbClr val="000099"/>
        </a:dk2>
        <a:lt2>
          <a:srgbClr val="CCFFFF"/>
        </a:lt2>
        <a:accent1>
          <a:srgbClr val="9999CC"/>
        </a:accent1>
        <a:accent2>
          <a:srgbClr val="669999"/>
        </a:accent2>
        <a:accent3>
          <a:srgbClr val="AAAACA"/>
        </a:accent3>
        <a:accent4>
          <a:srgbClr val="C9C9DA"/>
        </a:accent4>
        <a:accent5>
          <a:srgbClr val="CACAE2"/>
        </a:accent5>
        <a:accent6>
          <a:srgbClr val="5C8A8A"/>
        </a:accent6>
        <a:hlink>
          <a:srgbClr val="666699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FF9933"/>
        </a:dk1>
        <a:lt1>
          <a:srgbClr val="FFFFFF"/>
        </a:lt1>
        <a:dk2>
          <a:srgbClr val="FE6E02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82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F3AC50-D0AB-4347-8E2F-3713E4B1C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TS101978832</Template>
  <TotalTime>1020</TotalTime>
  <Words>10846</Words>
  <Application>Microsoft Office PowerPoint</Application>
  <PresentationFormat>On-screen Show (4:3)</PresentationFormat>
  <Paragraphs>736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Arial Black</vt:lpstr>
      <vt:lpstr>Calibri</vt:lpstr>
      <vt:lpstr>Palatino Linotype</vt:lpstr>
      <vt:lpstr>Quilline Script Thin</vt:lpstr>
      <vt:lpstr>Tahoma</vt:lpstr>
      <vt:lpstr>Wingdings</vt:lpstr>
      <vt:lpstr>TS101978832</vt:lpstr>
      <vt:lpstr>6_Office Theme</vt:lpstr>
      <vt:lpstr>9_Office Theme</vt:lpstr>
      <vt:lpstr>TS010286770</vt:lpstr>
      <vt:lpstr>01072123</vt:lpstr>
      <vt:lpstr>15_Office Theme</vt:lpstr>
      <vt:lpstr>11_Office Theme</vt:lpstr>
      <vt:lpstr>7_Office Theme</vt:lpstr>
      <vt:lpstr>8_Office Theme</vt:lpstr>
      <vt:lpstr>TS010203793</vt:lpstr>
      <vt:lpstr>1_01072123</vt:lpstr>
      <vt:lpstr>Issues with low concentration gas detection in ambient air:</vt:lpstr>
      <vt:lpstr>Presented by:</vt:lpstr>
      <vt:lpstr>KEY POINT</vt:lpstr>
      <vt:lpstr>Compliance levels are always being lowered</vt:lpstr>
      <vt:lpstr>Calibration issues</vt:lpstr>
      <vt:lpstr>At best, it will be difficult!</vt:lpstr>
      <vt:lpstr>PowerPoint Presentation</vt:lpstr>
      <vt:lpstr>PowerPoint Presentation</vt:lpstr>
      <vt:lpstr>PowerPoint Presentation</vt:lpstr>
      <vt:lpstr>PowerPoint Presentation</vt:lpstr>
      <vt:lpstr>There is an alternative</vt:lpstr>
      <vt:lpstr>PowerPoint Presentation</vt:lpstr>
      <vt:lpstr>For some gases…</vt:lpstr>
      <vt:lpstr>In such cases….</vt:lpstr>
      <vt:lpstr>Zero gas issues</vt:lpstr>
      <vt:lpstr>Zero gas must </vt:lpstr>
      <vt:lpstr>BUT</vt:lpstr>
      <vt:lpstr>Consider best available zero gas </vt:lpstr>
      <vt:lpstr>Thermo Model 48i offers  0-1 ppm measuring range for CO</vt:lpstr>
      <vt:lpstr>With gases such as SO2</vt:lpstr>
      <vt:lpstr>Check out our  Knowledge Base article</vt:lpstr>
      <vt:lpstr>Interference issues</vt:lpstr>
      <vt:lpstr>Interferences that pose negligible problems at higher concentration measurements…</vt:lpstr>
      <vt:lpstr>Consider this example…</vt:lpstr>
      <vt:lpstr>In our sensor…</vt:lpstr>
      <vt:lpstr>But, if you wanted to read  0.1 ppm </vt:lpstr>
      <vt:lpstr>PowerPoint Presentation</vt:lpstr>
      <vt:lpstr>Special thanks to…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mds_2010</dc:creator>
  <cp:lastModifiedBy>Michael Shaw</cp:lastModifiedBy>
  <cp:revision>112</cp:revision>
  <dcterms:created xsi:type="dcterms:W3CDTF">2011-01-26T16:04:21Z</dcterms:created>
  <dcterms:modified xsi:type="dcterms:W3CDTF">2020-06-07T18:43:06Z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TC101978832</vt:lpwstr>
  </property>
</Properties>
</file>